
<file path=[Content_Types].xml><?xml version="1.0" encoding="utf-8"?>
<Types xmlns="http://schemas.openxmlformats.org/package/2006/content-types"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2"/>
  </p:notesMasterIdLst>
  <p:handoutMasterIdLst>
    <p:handoutMasterId r:id="rId34"/>
  </p:handoutMasterIdLst>
  <p:sldIdLst>
    <p:sldId id="527" r:id="rId3"/>
    <p:sldId id="308" r:id="rId4"/>
    <p:sldId id="391" r:id="rId5"/>
    <p:sldId id="668" r:id="rId6"/>
    <p:sldId id="369" r:id="rId7"/>
    <p:sldId id="695" r:id="rId8"/>
    <p:sldId id="685" r:id="rId9"/>
    <p:sldId id="680" r:id="rId10"/>
    <p:sldId id="679" r:id="rId11"/>
    <p:sldId id="688" r:id="rId13"/>
    <p:sldId id="686" r:id="rId14"/>
    <p:sldId id="693" r:id="rId15"/>
    <p:sldId id="696" r:id="rId16"/>
    <p:sldId id="683" r:id="rId17"/>
    <p:sldId id="700" r:id="rId18"/>
    <p:sldId id="701" r:id="rId19"/>
    <p:sldId id="702" r:id="rId20"/>
    <p:sldId id="703" r:id="rId21"/>
    <p:sldId id="684" r:id="rId22"/>
    <p:sldId id="704" r:id="rId23"/>
    <p:sldId id="697" r:id="rId24"/>
    <p:sldId id="698" r:id="rId25"/>
    <p:sldId id="669" r:id="rId26"/>
    <p:sldId id="670" r:id="rId27"/>
    <p:sldId id="408" r:id="rId28"/>
    <p:sldId id="314" r:id="rId29"/>
    <p:sldId id="315" r:id="rId30"/>
    <p:sldId id="367" r:id="rId31"/>
    <p:sldId id="451" r:id="rId32"/>
    <p:sldId id="316" r:id="rId3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CDCDC"/>
    <a:srgbClr val="F0F0F0"/>
    <a:srgbClr val="E6E6E6"/>
    <a:srgbClr val="C8C8C8"/>
    <a:srgbClr val="FFFFFF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44" y="61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7" Type="http://schemas.openxmlformats.org/officeDocument/2006/relationships/tableStyles" Target="tableStyles.xml"/><Relationship Id="rId36" Type="http://schemas.openxmlformats.org/officeDocument/2006/relationships/viewProps" Target="viewProps.xml"/><Relationship Id="rId35" Type="http://schemas.openxmlformats.org/officeDocument/2006/relationships/presProps" Target="presProps.xml"/><Relationship Id="rId34" Type="http://schemas.openxmlformats.org/officeDocument/2006/relationships/handoutMaster" Target="handoutMasters/handoutMaster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7.wmf"/><Relationship Id="rId1" Type="http://schemas.openxmlformats.org/officeDocument/2006/relationships/image" Target="../media/image8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.wmf"/><Relationship Id="rId1" Type="http://schemas.openxmlformats.org/officeDocument/2006/relationships/image" Target="../media/image12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15.wmf"/><Relationship Id="rId1" Type="http://schemas.openxmlformats.org/officeDocument/2006/relationships/image" Target="../media/image14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wmf"/></Relationships>
</file>

<file path=ppt/drawings/_rels/vmlDrawing7.vml.rels><?xml version="1.0" encoding="UTF-8" standalone="yes"?>
<Relationships xmlns="http://schemas.openxmlformats.org/package/2006/relationships"><Relationship Id="rId4" Type="http://schemas.openxmlformats.org/officeDocument/2006/relationships/image" Target="../media/image21.wmf"/><Relationship Id="rId3" Type="http://schemas.openxmlformats.org/officeDocument/2006/relationships/image" Target="../media/image20.wmf"/><Relationship Id="rId2" Type="http://schemas.openxmlformats.org/officeDocument/2006/relationships/image" Target="../media/image19.wmf"/><Relationship Id="rId1" Type="http://schemas.openxmlformats.org/officeDocument/2006/relationships/image" Target="../media/image18.wmf"/></Relationships>
</file>

<file path=ppt/drawings/_rels/vmlDrawing8.vml.rels><?xml version="1.0" encoding="UTF-8" standalone="yes"?>
<Relationships xmlns="http://schemas.openxmlformats.org/package/2006/relationships"><Relationship Id="rId6" Type="http://schemas.openxmlformats.org/officeDocument/2006/relationships/image" Target="../media/image27.wmf"/><Relationship Id="rId5" Type="http://schemas.openxmlformats.org/officeDocument/2006/relationships/image" Target="../media/image26.wmf"/><Relationship Id="rId4" Type="http://schemas.openxmlformats.org/officeDocument/2006/relationships/image" Target="../media/image25.wmf"/><Relationship Id="rId3" Type="http://schemas.openxmlformats.org/officeDocument/2006/relationships/image" Target="../media/image24.wmf"/><Relationship Id="rId2" Type="http://schemas.openxmlformats.org/officeDocument/2006/relationships/image" Target="../media/image23.wmf"/><Relationship Id="rId1" Type="http://schemas.openxmlformats.org/officeDocument/2006/relationships/image" Target="../media/image22.wmf"/></Relationships>
</file>

<file path=ppt/drawings/_rels/vmlDrawing9.vml.rels><?xml version="1.0" encoding="UTF-8" standalone="yes"?>
<Relationships xmlns="http://schemas.openxmlformats.org/package/2006/relationships"><Relationship Id="rId4" Type="http://schemas.openxmlformats.org/officeDocument/2006/relationships/image" Target="../media/image30.wmf"/><Relationship Id="rId3" Type="http://schemas.openxmlformats.org/officeDocument/2006/relationships/image" Target="../media/image29.wmf"/><Relationship Id="rId2" Type="http://schemas.openxmlformats.org/officeDocument/2006/relationships/image" Target="../media/image28.wmf"/><Relationship Id="rId1" Type="http://schemas.openxmlformats.org/officeDocument/2006/relationships/image" Target="../media/image22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endParaRPr lang="zh-CN" altLang="en-US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endParaRPr lang="zh-CN" altLang="en-US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1AC49D05-6128-4D0D-A32A-06A5E73B386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5849F42C-2DAE-424C-A4B8-3140182C3E9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6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4" Type="http://schemas.openxmlformats.org/officeDocument/2006/relationships/tags" Target="../tags/tag16.xml"/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tags" Target="../tags/tag17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5" Type="http://schemas.openxmlformats.org/officeDocument/2006/relationships/tags" Target="../tags/tag21.xml"/><Relationship Id="rId4" Type="http://schemas.openxmlformats.org/officeDocument/2006/relationships/tags" Target="../tags/tag20.xml"/><Relationship Id="rId3" Type="http://schemas.openxmlformats.org/officeDocument/2006/relationships/tags" Target="../tags/tag19.xml"/><Relationship Id="rId2" Type="http://schemas.openxmlformats.org/officeDocument/2006/relationships/tags" Target="../tags/tag18.xm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7" Type="http://schemas.openxmlformats.org/officeDocument/2006/relationships/tags" Target="../tags/tag30.xml"/><Relationship Id="rId6" Type="http://schemas.openxmlformats.org/officeDocument/2006/relationships/tags" Target="../tags/tag29.xml"/><Relationship Id="rId5" Type="http://schemas.openxmlformats.org/officeDocument/2006/relationships/tags" Target="../tags/tag28.xml"/><Relationship Id="rId4" Type="http://schemas.openxmlformats.org/officeDocument/2006/relationships/tags" Target="../tags/tag27.xml"/><Relationship Id="rId3" Type="http://schemas.openxmlformats.org/officeDocument/2006/relationships/tags" Target="../tags/tag26.xml"/><Relationship Id="rId2" Type="http://schemas.openxmlformats.org/officeDocument/2006/relationships/tags" Target="../tags/tag25.xml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9" Type="http://schemas.openxmlformats.org/officeDocument/2006/relationships/tags" Target="../tags/tag38.xml"/><Relationship Id="rId8" Type="http://schemas.openxmlformats.org/officeDocument/2006/relationships/tags" Target="../tags/tag37.xml"/><Relationship Id="rId7" Type="http://schemas.openxmlformats.org/officeDocument/2006/relationships/tags" Target="../tags/tag36.xml"/><Relationship Id="rId6" Type="http://schemas.openxmlformats.org/officeDocument/2006/relationships/tags" Target="../tags/tag35.xml"/><Relationship Id="rId5" Type="http://schemas.openxmlformats.org/officeDocument/2006/relationships/tags" Target="../tags/tag34.xml"/><Relationship Id="rId4" Type="http://schemas.openxmlformats.org/officeDocument/2006/relationships/tags" Target="../tags/tag33.xml"/><Relationship Id="rId3" Type="http://schemas.openxmlformats.org/officeDocument/2006/relationships/tags" Target="../tags/tag32.xml"/><Relationship Id="rId2" Type="http://schemas.openxmlformats.org/officeDocument/2006/relationships/tags" Target="../tags/tag31.xml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5" Type="http://schemas.openxmlformats.org/officeDocument/2006/relationships/tags" Target="../tags/tag42.xml"/><Relationship Id="rId4" Type="http://schemas.openxmlformats.org/officeDocument/2006/relationships/tags" Target="../tags/tag41.xml"/><Relationship Id="rId3" Type="http://schemas.openxmlformats.org/officeDocument/2006/relationships/tags" Target="../tags/tag40.xml"/><Relationship Id="rId2" Type="http://schemas.openxmlformats.org/officeDocument/2006/relationships/tags" Target="../tags/tag39.xml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7" Type="http://schemas.openxmlformats.org/officeDocument/2006/relationships/tags" Target="../tags/tag51.xml"/><Relationship Id="rId6" Type="http://schemas.openxmlformats.org/officeDocument/2006/relationships/tags" Target="../tags/tag50.xml"/><Relationship Id="rId5" Type="http://schemas.openxmlformats.org/officeDocument/2006/relationships/tags" Target="../tags/tag49.xml"/><Relationship Id="rId4" Type="http://schemas.openxmlformats.org/officeDocument/2006/relationships/tags" Target="../tags/tag48.xml"/><Relationship Id="rId3" Type="http://schemas.openxmlformats.org/officeDocument/2006/relationships/tags" Target="../tags/tag47.xml"/><Relationship Id="rId2" Type="http://schemas.openxmlformats.org/officeDocument/2006/relationships/tags" Target="../tags/tag46.xml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5" Type="http://schemas.openxmlformats.org/officeDocument/2006/relationships/tags" Target="../tags/tag60.xml"/><Relationship Id="rId4" Type="http://schemas.openxmlformats.org/officeDocument/2006/relationships/tags" Target="../tags/tag59.xml"/><Relationship Id="rId3" Type="http://schemas.openxmlformats.org/officeDocument/2006/relationships/tags" Target="../tags/tag58.xml"/><Relationship Id="rId2" Type="http://schemas.openxmlformats.org/officeDocument/2006/relationships/tags" Target="../tags/tag57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tags" Target="../tags/tag3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tags" Target="../tags/tag4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tags" Target="../tags/tag5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11.xml"/><Relationship Id="rId3" Type="http://schemas.openxmlformats.org/officeDocument/2006/relationships/tags" Target="../tags/tag10.xml"/><Relationship Id="rId2" Type="http://schemas.openxmlformats.org/officeDocument/2006/relationships/tags" Target="../tags/tag9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tags" Target="../tags/tag12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tags" Target="../tags/tag1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 userDrawn="1"/>
        </p:nvSpPr>
        <p:spPr>
          <a:xfrm>
            <a:off x="1327150" y="394970"/>
            <a:ext cx="7912100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600">
                <a:latin typeface="+mj-ea"/>
                <a:ea typeface="+mj-ea"/>
                <a:cs typeface="+mj-ea"/>
              </a:rPr>
              <a:t>付费报名请通过</a:t>
            </a:r>
            <a:r>
              <a:rPr lang="en-US" altLang="zh-CN" sz="3600">
                <a:latin typeface="+mj-ea"/>
                <a:ea typeface="+mj-ea"/>
                <a:cs typeface="+mj-ea"/>
              </a:rPr>
              <a:t>QQ</a:t>
            </a:r>
            <a:r>
              <a:rPr lang="zh-CN" altLang="en-US" sz="3600">
                <a:latin typeface="+mj-ea"/>
                <a:ea typeface="+mj-ea"/>
                <a:cs typeface="+mj-ea"/>
              </a:rPr>
              <a:t>群号：</a:t>
            </a:r>
            <a:r>
              <a:rPr lang="en-US" altLang="zh-CN" sz="3600">
                <a:latin typeface="+mj-ea"/>
                <a:ea typeface="+mj-ea"/>
                <a:cs typeface="+mj-ea"/>
              </a:rPr>
              <a:t>821514169</a:t>
            </a:r>
            <a:endParaRPr lang="en-US" altLang="zh-CN" sz="3600">
              <a:latin typeface="+mj-ea"/>
              <a:ea typeface="+mj-ea"/>
              <a:cs typeface="+mj-ea"/>
            </a:endParaRPr>
          </a:p>
          <a:p>
            <a:r>
              <a:rPr lang="zh-CN" altLang="en-US" sz="3600">
                <a:latin typeface="+mj-ea"/>
                <a:ea typeface="+mj-ea"/>
                <a:cs typeface="+mj-ea"/>
              </a:rPr>
              <a:t>或者扫下面二维码加入</a:t>
            </a:r>
            <a:r>
              <a:rPr lang="en-US" altLang="zh-CN" sz="3600">
                <a:latin typeface="+mj-ea"/>
                <a:ea typeface="+mj-ea"/>
                <a:cs typeface="+mj-ea"/>
              </a:rPr>
              <a:t>QQ</a:t>
            </a:r>
            <a:r>
              <a:rPr lang="zh-CN" altLang="en-US" sz="3600">
                <a:latin typeface="+mj-ea"/>
                <a:ea typeface="+mj-ea"/>
                <a:cs typeface="+mj-ea"/>
              </a:rPr>
              <a:t>群：</a:t>
            </a:r>
            <a:endParaRPr lang="zh-CN" altLang="en-US" sz="3600">
              <a:latin typeface="+mj-ea"/>
              <a:ea typeface="+mj-ea"/>
              <a:cs typeface="+mj-ea"/>
            </a:endParaRPr>
          </a:p>
        </p:txBody>
      </p:sp>
      <p:sp>
        <p:nvSpPr>
          <p:cNvPr id="7" name="文本框 6"/>
          <p:cNvSpPr txBox="1"/>
          <p:nvPr userDrawn="1"/>
        </p:nvSpPr>
        <p:spPr>
          <a:xfrm>
            <a:off x="6529070" y="2547620"/>
            <a:ext cx="5431155" cy="12299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/>
              <a:t>本课程为付费课程，一次性付费</a:t>
            </a:r>
            <a:r>
              <a:rPr lang="zh-CN" altLang="en-US" sz="2000">
                <a:solidFill>
                  <a:srgbClr val="FF0000"/>
                </a:solidFill>
              </a:rPr>
              <a:t>398元</a:t>
            </a:r>
            <a:r>
              <a:rPr lang="zh-CN" altLang="en-US"/>
              <a:t>，在线参加本班所有课程的直播，并可获得录像回放和源码资料，享受老师全程跟踪，一对一辅导，详细答疑，布置作业和批改，确保学员真正学懂！</a:t>
            </a:r>
            <a:endParaRPr lang="zh-CN" altLang="en-US"/>
          </a:p>
        </p:txBody>
      </p:sp>
      <p:pic>
        <p:nvPicPr>
          <p:cNvPr id="8" name="图片 7" descr="Wonder路径追踪离线渲染开发培训班群聊二维码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52625" y="1657350"/>
            <a:ext cx="4229100" cy="4442460"/>
          </a:xfrm>
          <a:prstGeom prst="rect">
            <a:avLst/>
          </a:prstGeom>
        </p:spPr>
      </p:pic>
      <p:sp>
        <p:nvSpPr>
          <p:cNvPr id="9" name="文本框 8"/>
          <p:cNvSpPr txBox="1"/>
          <p:nvPr userDrawn="1"/>
        </p:nvSpPr>
        <p:spPr>
          <a:xfrm>
            <a:off x="6498590" y="4366895"/>
            <a:ext cx="549211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加入</a:t>
            </a:r>
            <a:r>
              <a:rPr lang="en-US" altLang="zh-CN"/>
              <a:t>QQ</a:t>
            </a:r>
            <a:r>
              <a:rPr lang="zh-CN" altLang="en-US"/>
              <a:t>群后，请阅读群公告，并扫微信或支付宝二维码付款</a:t>
            </a:r>
            <a:r>
              <a:rPr lang="en-US" altLang="zh-CN"/>
              <a:t>~</a:t>
            </a:r>
            <a:r>
              <a:rPr lang="zh-CN" altLang="en-US"/>
              <a:t>感谢</a:t>
            </a:r>
            <a:r>
              <a:rPr lang="en-US" altLang="zh-CN"/>
              <a:t>~</a:t>
            </a:r>
            <a:endParaRPr lang="en-US" alt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879742" y="6349833"/>
            <a:ext cx="2700000" cy="316800"/>
          </a:xfrm>
        </p:spPr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116000" y="6349833"/>
            <a:ext cx="3960000" cy="3168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610600" y="6349833"/>
            <a:ext cx="2700000" cy="316800"/>
          </a:xfrm>
        </p:spPr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10" name="文本框 9"/>
          <p:cNvSpPr txBox="1"/>
          <p:nvPr userDrawn="1"/>
        </p:nvSpPr>
        <p:spPr>
          <a:xfrm>
            <a:off x="669925" y="2884170"/>
            <a:ext cx="1085215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5400">
                <a:latin typeface="+mj-ea"/>
                <a:ea typeface="+mj-ea"/>
                <a:cs typeface="+mj-ea"/>
              </a:rPr>
              <a:t>问答</a:t>
            </a:r>
            <a:endParaRPr lang="zh-CN" altLang="en-US" sz="5400">
              <a:latin typeface="+mj-ea"/>
              <a:ea typeface="+mj-ea"/>
              <a:cs typeface="+mj-ea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7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669925" y="1626235"/>
            <a:ext cx="10852150" cy="4553585"/>
          </a:xfrm>
        </p:spPr>
        <p:txBody>
          <a:bodyPr lIns="101600" tIns="38100" rIns="76200" bIns="38100">
            <a:noAutofit/>
          </a:bodyPr>
          <a:lstStyle>
            <a:lvl1pPr marL="0" indent="0" eaLnBrk="1" fontAlgn="auto" latinLnBrk="0" hangingPunct="1">
              <a:buNone/>
              <a:defRPr kumimoji="0" lang="zh-CN" altLang="en-US" sz="16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文本框 3"/>
          <p:cNvSpPr txBox="1"/>
          <p:nvPr userDrawn="1"/>
        </p:nvSpPr>
        <p:spPr>
          <a:xfrm>
            <a:off x="669925" y="641350"/>
            <a:ext cx="108515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800" b="1">
                <a:latin typeface="+mj-ea"/>
                <a:ea typeface="+mj-ea"/>
              </a:rPr>
              <a:t>下节课预告</a:t>
            </a:r>
            <a:endParaRPr lang="zh-CN" altLang="en-US" sz="2800" b="1">
              <a:latin typeface="+mj-ea"/>
              <a:ea typeface="+mj-ea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879742" y="6349833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116000" y="6349833"/>
            <a:ext cx="3960000" cy="3168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610600" y="6349833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669882" y="2588281"/>
            <a:ext cx="10852237" cy="899167"/>
          </a:xfrm>
        </p:spPr>
        <p:txBody>
          <a:bodyPr vert="horz" lIns="101600" tIns="38100" rIns="25400" bIns="38100" rtlCol="0" anchor="t" anchorCtr="0">
            <a:no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5400" b="0" i="0" u="none" strike="noStrike" kern="1200" cap="none" spc="600" normalizeH="0" baseline="0" noProof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  <a:endParaRPr>
              <a:sym typeface="+mn-ea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879742" y="6349833"/>
            <a:ext cx="2700000" cy="316800"/>
          </a:xfrm>
        </p:spPr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116000" y="6349833"/>
            <a:ext cx="3960000" cy="3168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610600" y="6349833"/>
            <a:ext cx="2700000" cy="316800"/>
          </a:xfrm>
        </p:spPr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10" name="文本框 9"/>
          <p:cNvSpPr txBox="1"/>
          <p:nvPr userDrawn="1"/>
        </p:nvSpPr>
        <p:spPr>
          <a:xfrm>
            <a:off x="669925" y="2884170"/>
            <a:ext cx="1085215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5400">
                <a:latin typeface="+mj-ea"/>
                <a:ea typeface="+mj-ea"/>
                <a:cs typeface="+mj-ea"/>
              </a:rPr>
              <a:t>谢谢你</a:t>
            </a:r>
            <a:r>
              <a:rPr lang="en-US" altLang="zh-CN" sz="5400">
                <a:latin typeface="+mj-ea"/>
                <a:ea typeface="+mj-ea"/>
                <a:cs typeface="+mj-ea"/>
              </a:rPr>
              <a:t>~</a:t>
            </a:r>
            <a:endParaRPr lang="en-US" altLang="zh-CN" sz="5400">
              <a:latin typeface="+mj-ea"/>
              <a:ea typeface="+mj-ea"/>
              <a:cs typeface="+mj-ea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69930" y="1296000"/>
            <a:ext cx="5283242" cy="5040000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238877" y="1296000"/>
            <a:ext cx="5283242" cy="5040000"/>
          </a:xfrm>
        </p:spPr>
        <p:txBody>
          <a:bodyPr>
            <a:noAutofit/>
          </a:bodyPr>
          <a:lstStyle>
            <a:lvl1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879742" y="6349833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4116000" y="6349833"/>
            <a:ext cx="3960000" cy="3168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8610600" y="6349833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69930" y="1296000"/>
            <a:ext cx="5283242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1" u="none" strike="noStrike" kern="1200" cap="none" spc="200" normalizeH="0" baseline="0">
                <a:solidFill>
                  <a:schemeClr val="tx1"/>
                </a:solidFill>
                <a:uFillTx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69925" y="1789043"/>
            <a:ext cx="5283200" cy="4552234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296000"/>
            <a:ext cx="5283242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789043"/>
            <a:ext cx="5283242" cy="4552234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>
          <a:xfrm>
            <a:off x="879742" y="6349833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>
          <a:xfrm>
            <a:off x="4116000" y="6349833"/>
            <a:ext cx="3960000" cy="3168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8610600" y="6349833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879742" y="6349833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116000" y="6349833"/>
            <a:ext cx="3960000" cy="3168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610600" y="6349833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879742" y="6349833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116000" y="6349833"/>
            <a:ext cx="3960000" cy="3168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610600" y="6349833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69930" y="1296000"/>
            <a:ext cx="5283242" cy="5040000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238925" y="1296000"/>
            <a:ext cx="5283242" cy="50400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879742" y="6349833"/>
            <a:ext cx="2700000" cy="316800"/>
          </a:xfrm>
        </p:spPr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000" y="6349833"/>
            <a:ext cx="3960000" cy="3168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610600" y="6349833"/>
            <a:ext cx="2700000" cy="316800"/>
          </a:xfrm>
        </p:spPr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669882" y="432000"/>
            <a:ext cx="10852237" cy="648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2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879742" y="6349833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000" y="6349833"/>
            <a:ext cx="3960000" cy="3168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610600" y="6349833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669925" y="1626235"/>
            <a:ext cx="10852150" cy="4553585"/>
          </a:xfrm>
        </p:spPr>
        <p:txBody>
          <a:bodyPr lIns="101600" tIns="38100" rIns="76200" bIns="38100">
            <a:noAutofit/>
          </a:bodyPr>
          <a:lstStyle>
            <a:lvl1pPr marL="0" indent="0" eaLnBrk="1" fontAlgn="auto" latinLnBrk="0" hangingPunct="1">
              <a:buNone/>
              <a:defRPr kumimoji="0" lang="zh-CN" altLang="en-US" sz="16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1" name="标题 10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669882" y="64155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879742" y="6349833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116000" y="6349833"/>
            <a:ext cx="3960000" cy="3168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610600" y="6349833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69930" y="952508"/>
            <a:ext cx="10852237" cy="504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669925" y="1626235"/>
            <a:ext cx="10852150" cy="4553585"/>
          </a:xfrm>
        </p:spPr>
        <p:txBody>
          <a:bodyPr lIns="101600" tIns="38100" rIns="76200" bIns="38100">
            <a:noAutofit/>
          </a:bodyPr>
          <a:lstStyle>
            <a:lvl1pPr marL="0" indent="0" eaLnBrk="1" fontAlgn="auto" latinLnBrk="0" hangingPunct="1">
              <a:buNone/>
              <a:defRPr kumimoji="0" lang="zh-CN" altLang="en-US" sz="16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文本框 3"/>
          <p:cNvSpPr txBox="1"/>
          <p:nvPr userDrawn="1"/>
        </p:nvSpPr>
        <p:spPr>
          <a:xfrm>
            <a:off x="669925" y="641350"/>
            <a:ext cx="108515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800" b="1">
                <a:latin typeface="+mj-ea"/>
                <a:ea typeface="+mj-ea"/>
              </a:rPr>
              <a:t>回顾相关课程内容</a:t>
            </a:r>
            <a:endParaRPr lang="zh-CN" altLang="en-US" sz="2800" b="1">
              <a:latin typeface="+mj-ea"/>
              <a:ea typeface="+mj-ea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2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669925" y="1626235"/>
            <a:ext cx="10852150" cy="4553585"/>
          </a:xfrm>
        </p:spPr>
        <p:txBody>
          <a:bodyPr lIns="101600" tIns="38100" rIns="76200" bIns="38100">
            <a:noAutofit/>
          </a:bodyPr>
          <a:lstStyle>
            <a:lvl1pPr marL="0" indent="0" eaLnBrk="1" fontAlgn="auto" latinLnBrk="0" hangingPunct="1">
              <a:buNone/>
              <a:defRPr kumimoji="0" lang="zh-CN" altLang="en-US" sz="16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文本框 3"/>
          <p:cNvSpPr txBox="1"/>
          <p:nvPr userDrawn="1"/>
        </p:nvSpPr>
        <p:spPr>
          <a:xfrm>
            <a:off x="669925" y="641350"/>
            <a:ext cx="108515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800" b="1">
                <a:latin typeface="+mj-ea"/>
                <a:ea typeface="+mj-ea"/>
              </a:rPr>
              <a:t>提出问题</a:t>
            </a:r>
            <a:endParaRPr lang="zh-CN" altLang="en-US" sz="2800" b="1">
              <a:latin typeface="+mj-ea"/>
              <a:ea typeface="+mj-ea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8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669925" y="1626235"/>
            <a:ext cx="10852150" cy="4553585"/>
          </a:xfrm>
        </p:spPr>
        <p:txBody>
          <a:bodyPr lIns="101600" tIns="38100" rIns="76200" bIns="38100">
            <a:noAutofit/>
          </a:bodyPr>
          <a:lstStyle>
            <a:lvl1pPr marL="0" indent="0" eaLnBrk="1" fontAlgn="auto" latinLnBrk="0" hangingPunct="1">
              <a:buNone/>
              <a:defRPr kumimoji="0" lang="zh-CN" altLang="en-US" sz="16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文本框 3"/>
          <p:cNvSpPr txBox="1"/>
          <p:nvPr userDrawn="1"/>
        </p:nvSpPr>
        <p:spPr>
          <a:xfrm>
            <a:off x="669925" y="641350"/>
            <a:ext cx="108515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800" b="1">
                <a:latin typeface="+mj-ea"/>
                <a:ea typeface="+mj-ea"/>
              </a:rPr>
              <a:t>内容预览</a:t>
            </a:r>
            <a:endParaRPr lang="zh-CN" altLang="en-US" sz="2800" b="1">
              <a:latin typeface="+mj-ea"/>
              <a:ea typeface="+mj-ea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879742" y="6349833"/>
            <a:ext cx="2700000" cy="316800"/>
          </a:xfrm>
        </p:spPr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116000" y="6349833"/>
            <a:ext cx="3960000" cy="3168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610600" y="6349833"/>
            <a:ext cx="2700000" cy="316800"/>
          </a:xfrm>
        </p:spPr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10" name="文本框 9"/>
          <p:cNvSpPr txBox="1"/>
          <p:nvPr userDrawn="1"/>
        </p:nvSpPr>
        <p:spPr>
          <a:xfrm>
            <a:off x="669925" y="2884170"/>
            <a:ext cx="1085215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5400">
                <a:latin typeface="+mj-ea"/>
                <a:ea typeface="+mj-ea"/>
                <a:cs typeface="+mj-ea"/>
              </a:rPr>
              <a:t>复习</a:t>
            </a:r>
            <a:endParaRPr lang="zh-CN" altLang="en-US" sz="5400">
              <a:latin typeface="+mj-ea"/>
              <a:ea typeface="+mj-ea"/>
              <a:cs typeface="+mj-ea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879742" y="6349833"/>
            <a:ext cx="2700000" cy="316800"/>
          </a:xfrm>
        </p:spPr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116000" y="6349833"/>
            <a:ext cx="3960000" cy="3168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610600" y="6349833"/>
            <a:ext cx="2700000" cy="316800"/>
          </a:xfrm>
        </p:spPr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10" name="文本框 9"/>
          <p:cNvSpPr txBox="1"/>
          <p:nvPr userDrawn="1"/>
        </p:nvSpPr>
        <p:spPr>
          <a:xfrm>
            <a:off x="669925" y="2884170"/>
            <a:ext cx="1085215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5400">
                <a:latin typeface="+mj-ea"/>
                <a:ea typeface="+mj-ea"/>
                <a:cs typeface="+mj-ea"/>
              </a:rPr>
              <a:t>回答之前提出的问题</a:t>
            </a:r>
            <a:endParaRPr lang="zh-CN" altLang="en-US" sz="5400">
              <a:latin typeface="+mj-ea"/>
              <a:ea typeface="+mj-ea"/>
              <a:cs typeface="+mj-ea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5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669925" y="1626235"/>
            <a:ext cx="10852150" cy="4553585"/>
          </a:xfrm>
        </p:spPr>
        <p:txBody>
          <a:bodyPr lIns="101600" tIns="38100" rIns="76200" bIns="38100">
            <a:noAutofit/>
          </a:bodyPr>
          <a:lstStyle>
            <a:lvl1pPr marL="0" indent="0" eaLnBrk="1" fontAlgn="auto" latinLnBrk="0" hangingPunct="1">
              <a:buNone/>
              <a:defRPr kumimoji="0" lang="zh-CN" altLang="en-US" sz="16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文本框 3"/>
          <p:cNvSpPr txBox="1"/>
          <p:nvPr userDrawn="1"/>
        </p:nvSpPr>
        <p:spPr>
          <a:xfrm>
            <a:off x="669925" y="641350"/>
            <a:ext cx="108515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800" b="1">
                <a:latin typeface="+mj-ea"/>
                <a:ea typeface="+mj-ea"/>
              </a:rPr>
              <a:t>参考资料</a:t>
            </a:r>
            <a:endParaRPr lang="zh-CN" altLang="en-US" sz="2800" b="1">
              <a:latin typeface="+mj-ea"/>
              <a:ea typeface="+mj-ea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6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669925" y="1626235"/>
            <a:ext cx="10852150" cy="4553585"/>
          </a:xfrm>
        </p:spPr>
        <p:txBody>
          <a:bodyPr lIns="101600" tIns="38100" rIns="76200" bIns="38100">
            <a:noAutofit/>
          </a:bodyPr>
          <a:lstStyle>
            <a:lvl1pPr marL="0" indent="0" eaLnBrk="1" fontAlgn="auto" latinLnBrk="0" hangingPunct="1">
              <a:buNone/>
              <a:defRPr kumimoji="0" lang="zh-CN" altLang="en-US" sz="16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文本框 3"/>
          <p:cNvSpPr txBox="1"/>
          <p:nvPr userDrawn="1"/>
        </p:nvSpPr>
        <p:spPr>
          <a:xfrm>
            <a:off x="669925" y="641350"/>
            <a:ext cx="108515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800" b="1">
                <a:latin typeface="+mj-ea"/>
                <a:ea typeface="+mj-ea"/>
              </a:rPr>
              <a:t>扩展阅读</a:t>
            </a:r>
            <a:endParaRPr lang="zh-CN" altLang="en-US" sz="2800" b="1">
              <a:latin typeface="+mj-ea"/>
              <a:ea typeface="+mj-ea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3" Type="http://schemas.openxmlformats.org/officeDocument/2006/relationships/theme" Target="../theme/theme1.xml"/><Relationship Id="rId22" Type="http://schemas.openxmlformats.org/officeDocument/2006/relationships/tags" Target="../tags/tag61.xml"/><Relationship Id="rId21" Type="http://schemas.openxmlformats.org/officeDocument/2006/relationships/image" Target="../media/image2.png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KSO_TEMPLATE" hidden="1"/>
          <p:cNvSpPr/>
          <p:nvPr>
            <p:custDataLst>
              <p:tags r:id="rId22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800" b="1" u="none" strike="noStrike" kern="1200" cap="none" spc="200" normalizeH="0">
          <a:solidFill>
            <a:schemeClr val="tx1"/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2.xml"/><Relationship Id="rId1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tags" Target="../tags/tag71.xml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1.v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72.xml"/><Relationship Id="rId3" Type="http://schemas.openxmlformats.org/officeDocument/2006/relationships/image" Target="../media/image7.wmf"/><Relationship Id="rId2" Type="http://schemas.openxmlformats.org/officeDocument/2006/relationships/oleObject" Target="../embeddings/oleObject1.bin"/><Relationship Id="rId1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tags" Target="../tags/tag7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2.vml"/><Relationship Id="rId7" Type="http://schemas.openxmlformats.org/officeDocument/2006/relationships/slideLayout" Target="../slideLayouts/slideLayout2.xml"/><Relationship Id="rId6" Type="http://schemas.openxmlformats.org/officeDocument/2006/relationships/tags" Target="../tags/tag74.xml"/><Relationship Id="rId5" Type="http://schemas.openxmlformats.org/officeDocument/2006/relationships/image" Target="../media/image9.png"/><Relationship Id="rId4" Type="http://schemas.openxmlformats.org/officeDocument/2006/relationships/image" Target="../media/image7.wmf"/><Relationship Id="rId3" Type="http://schemas.openxmlformats.org/officeDocument/2006/relationships/oleObject" Target="../embeddings/oleObject3.bin"/><Relationship Id="rId2" Type="http://schemas.openxmlformats.org/officeDocument/2006/relationships/image" Target="../media/image8.wmf"/><Relationship Id="rId1" Type="http://schemas.openxmlformats.org/officeDocument/2006/relationships/oleObject" Target="../embeddings/oleObject2.bin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3.v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75.xml"/><Relationship Id="rId3" Type="http://schemas.openxmlformats.org/officeDocument/2006/relationships/image" Target="../media/image11.wmf"/><Relationship Id="rId2" Type="http://schemas.openxmlformats.org/officeDocument/2006/relationships/oleObject" Target="../embeddings/oleObject4.bin"/><Relationship Id="rId1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4.v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76.xml"/><Relationship Id="rId4" Type="http://schemas.openxmlformats.org/officeDocument/2006/relationships/image" Target="../media/image13.wmf"/><Relationship Id="rId3" Type="http://schemas.openxmlformats.org/officeDocument/2006/relationships/oleObject" Target="../embeddings/oleObject6.bin"/><Relationship Id="rId2" Type="http://schemas.openxmlformats.org/officeDocument/2006/relationships/image" Target="../media/image12.wmf"/><Relationship Id="rId1" Type="http://schemas.openxmlformats.org/officeDocument/2006/relationships/oleObject" Target="../embeddings/oleObject5.bin"/></Relationships>
</file>

<file path=ppt/slides/_rels/slide16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5.v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77.xml"/><Relationship Id="rId4" Type="http://schemas.openxmlformats.org/officeDocument/2006/relationships/image" Target="../media/image15.wmf"/><Relationship Id="rId3" Type="http://schemas.openxmlformats.org/officeDocument/2006/relationships/oleObject" Target="../embeddings/oleObject8.bin"/><Relationship Id="rId2" Type="http://schemas.openxmlformats.org/officeDocument/2006/relationships/image" Target="../media/image14.wmf"/><Relationship Id="rId1" Type="http://schemas.openxmlformats.org/officeDocument/2006/relationships/oleObject" Target="../embeddings/oleObject7.bin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6.v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78.xml"/><Relationship Id="rId2" Type="http://schemas.openxmlformats.org/officeDocument/2006/relationships/image" Target="../media/image16.wmf"/><Relationship Id="rId1" Type="http://schemas.openxmlformats.org/officeDocument/2006/relationships/oleObject" Target="../embeddings/oleObject9.bin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79.xml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3.bin"/><Relationship Id="rId8" Type="http://schemas.openxmlformats.org/officeDocument/2006/relationships/image" Target="../media/image20.wmf"/><Relationship Id="rId7" Type="http://schemas.openxmlformats.org/officeDocument/2006/relationships/oleObject" Target="../embeddings/oleObject12.bin"/><Relationship Id="rId6" Type="http://schemas.openxmlformats.org/officeDocument/2006/relationships/image" Target="../media/image19.wmf"/><Relationship Id="rId5" Type="http://schemas.openxmlformats.org/officeDocument/2006/relationships/oleObject" Target="../embeddings/oleObject11.bin"/><Relationship Id="rId4" Type="http://schemas.openxmlformats.org/officeDocument/2006/relationships/image" Target="../media/image18.wmf"/><Relationship Id="rId3" Type="http://schemas.openxmlformats.org/officeDocument/2006/relationships/oleObject" Target="../embeddings/oleObject10.bin"/><Relationship Id="rId2" Type="http://schemas.openxmlformats.org/officeDocument/2006/relationships/image" Target="../media/image17.png"/><Relationship Id="rId13" Type="http://schemas.openxmlformats.org/officeDocument/2006/relationships/vmlDrawing" Target="../drawings/vmlDrawing7.vml"/><Relationship Id="rId12" Type="http://schemas.openxmlformats.org/officeDocument/2006/relationships/slideLayout" Target="../slideLayouts/slideLayout2.xml"/><Relationship Id="rId11" Type="http://schemas.openxmlformats.org/officeDocument/2006/relationships/tags" Target="../tags/tag81.xml"/><Relationship Id="rId10" Type="http://schemas.openxmlformats.org/officeDocument/2006/relationships/image" Target="../media/image21.wmf"/><Relationship Id="rId1" Type="http://schemas.openxmlformats.org/officeDocument/2006/relationships/tags" Target="../tags/tag8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tags" Target="../tags/tag63.xml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image" Target="../media/image25.wmf"/><Relationship Id="rId8" Type="http://schemas.openxmlformats.org/officeDocument/2006/relationships/oleObject" Target="../embeddings/oleObject18.bin"/><Relationship Id="rId7" Type="http://schemas.openxmlformats.org/officeDocument/2006/relationships/image" Target="../media/image24.wmf"/><Relationship Id="rId6" Type="http://schemas.openxmlformats.org/officeDocument/2006/relationships/oleObject" Target="../embeddings/oleObject17.bin"/><Relationship Id="rId5" Type="http://schemas.openxmlformats.org/officeDocument/2006/relationships/image" Target="../media/image23.wmf"/><Relationship Id="rId4" Type="http://schemas.openxmlformats.org/officeDocument/2006/relationships/oleObject" Target="../embeddings/oleObject16.bin"/><Relationship Id="rId3" Type="http://schemas.openxmlformats.org/officeDocument/2006/relationships/oleObject" Target="../embeddings/oleObject15.bin"/><Relationship Id="rId2" Type="http://schemas.openxmlformats.org/officeDocument/2006/relationships/image" Target="../media/image22.wmf"/><Relationship Id="rId17" Type="http://schemas.openxmlformats.org/officeDocument/2006/relationships/vmlDrawing" Target="../drawings/vmlDrawing8.vml"/><Relationship Id="rId16" Type="http://schemas.openxmlformats.org/officeDocument/2006/relationships/slideLayout" Target="../slideLayouts/slideLayout2.xml"/><Relationship Id="rId15" Type="http://schemas.openxmlformats.org/officeDocument/2006/relationships/tags" Target="../tags/tag82.xml"/><Relationship Id="rId14" Type="http://schemas.openxmlformats.org/officeDocument/2006/relationships/image" Target="../media/image27.wmf"/><Relationship Id="rId13" Type="http://schemas.openxmlformats.org/officeDocument/2006/relationships/oleObject" Target="../embeddings/oleObject21.bin"/><Relationship Id="rId12" Type="http://schemas.openxmlformats.org/officeDocument/2006/relationships/image" Target="../media/image26.wmf"/><Relationship Id="rId11" Type="http://schemas.openxmlformats.org/officeDocument/2006/relationships/oleObject" Target="../embeddings/oleObject20.bin"/><Relationship Id="rId10" Type="http://schemas.openxmlformats.org/officeDocument/2006/relationships/oleObject" Target="../embeddings/oleObject19.bin"/><Relationship Id="rId1" Type="http://schemas.openxmlformats.org/officeDocument/2006/relationships/oleObject" Target="../embeddings/oleObject14.bin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image" Target="../media/image30.wmf"/><Relationship Id="rId8" Type="http://schemas.openxmlformats.org/officeDocument/2006/relationships/oleObject" Target="../embeddings/oleObject26.bin"/><Relationship Id="rId7" Type="http://schemas.openxmlformats.org/officeDocument/2006/relationships/oleObject" Target="../embeddings/oleObject25.bin"/><Relationship Id="rId6" Type="http://schemas.openxmlformats.org/officeDocument/2006/relationships/image" Target="../media/image29.wmf"/><Relationship Id="rId5" Type="http://schemas.openxmlformats.org/officeDocument/2006/relationships/oleObject" Target="../embeddings/oleObject24.bin"/><Relationship Id="rId4" Type="http://schemas.openxmlformats.org/officeDocument/2006/relationships/image" Target="../media/image28.wmf"/><Relationship Id="rId3" Type="http://schemas.openxmlformats.org/officeDocument/2006/relationships/oleObject" Target="../embeddings/oleObject23.bin"/><Relationship Id="rId2" Type="http://schemas.openxmlformats.org/officeDocument/2006/relationships/image" Target="../media/image22.wmf"/><Relationship Id="rId12" Type="http://schemas.openxmlformats.org/officeDocument/2006/relationships/vmlDrawing" Target="../drawings/vmlDrawing9.vml"/><Relationship Id="rId11" Type="http://schemas.openxmlformats.org/officeDocument/2006/relationships/slideLayout" Target="../slideLayouts/slideLayout2.xml"/><Relationship Id="rId10" Type="http://schemas.openxmlformats.org/officeDocument/2006/relationships/tags" Target="../tags/tag83.xml"/><Relationship Id="rId1" Type="http://schemas.openxmlformats.org/officeDocument/2006/relationships/oleObject" Target="../embeddings/oleObject22.bin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8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8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6.xml"/><Relationship Id="rId1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ags" Target="../tags/tag87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7" Type="http://schemas.openxmlformats.org/officeDocument/2006/relationships/tags" Target="../tags/tag88.xml"/><Relationship Id="rId6" Type="http://schemas.openxmlformats.org/officeDocument/2006/relationships/hyperlink" Target="https://learnopengl.com/Getting-started/Coordinate-Systems" TargetMode="External"/><Relationship Id="rId5" Type="http://schemas.openxmlformats.org/officeDocument/2006/relationships/hyperlink" Target="http://eclipseflower.github.io/2017/01/13/viewport-matrix/" TargetMode="External"/><Relationship Id="rId4" Type="http://schemas.openxmlformats.org/officeDocument/2006/relationships/hyperlink" Target="https://zhuanlan.zhihu.com/p/34492145" TargetMode="External"/><Relationship Id="rId3" Type="http://schemas.openxmlformats.org/officeDocument/2006/relationships/hyperlink" Target="https://www.bilibili.com/video/BV1X7411F744?p=5" TargetMode="External"/><Relationship Id="rId2" Type="http://schemas.openxmlformats.org/officeDocument/2006/relationships/hyperlink" Target="https://www.bilibili.com/video/BV1X7411F744?p=4" TargetMode="External"/><Relationship Id="rId1" Type="http://schemas.openxmlformats.org/officeDocument/2006/relationships/hyperlink" Target="https://sites.cs.ucsb.edu/~lingqi/teaching/resources/GAMES101_Lecture_05.pdf" TargetMode="Externa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tags" Target="../tags/tag8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9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tags" Target="../tags/tag9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6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9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65.xml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6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tags" Target="../tags/tag69.xml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70.xml"/><Relationship Id="rId1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6" name="图片 5" descr="课程封面_自定义px_2021-01-07-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6308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屏幕坐标系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/>
        <p:txBody>
          <a:bodyPr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屏幕坐标</a:t>
            </a:r>
            <a:br>
              <a:rPr lang="zh-CN" altLang="en-US"/>
            </a:br>
            <a:r>
              <a:rPr lang="en-US" altLang="zh-CN"/>
              <a:t>- </a:t>
            </a:r>
            <a:r>
              <a:rPr>
                <a:sym typeface="+mn-ea"/>
              </a:rPr>
              <a:t>像素的序号</a:t>
            </a:r>
            <a:br>
              <a:rPr lang="zh-CN" altLang="en-US"/>
            </a:br>
            <a:r>
              <a:rPr lang="en-US" altLang="zh-CN"/>
              <a:t>- (x,y)</a:t>
            </a:r>
            <a:r>
              <a:t>，</a:t>
            </a:r>
            <a:r>
              <a:rPr lang="en-US" altLang="zh-CN"/>
              <a:t>x</a:t>
            </a:r>
            <a:r>
              <a:t>、</a:t>
            </a:r>
            <a:r>
              <a:rPr lang="en-US" altLang="zh-CN"/>
              <a:t>y</a:t>
            </a:r>
            <a:r>
              <a:t>为整数</a:t>
            </a:r>
            <a:r>
              <a:rPr lang="en-US" altLang="zh-CN"/>
              <a:t> </a:t>
            </a:r>
            <a:br>
              <a:rPr lang="en-US" altLang="zh-CN"/>
            </a:br>
            <a:r>
              <a:rPr lang="en-US" altLang="zh-CN"/>
              <a:t>- x</a:t>
            </a:r>
            <a:r>
              <a:t>的范围为</a:t>
            </a:r>
            <a:r>
              <a:rPr lang="en-US" altLang="zh-CN"/>
              <a:t>[0, width - 1]</a:t>
            </a:r>
            <a:br>
              <a:rPr lang="en-US" altLang="zh-CN"/>
            </a:br>
            <a:r>
              <a:rPr lang="en-US" altLang="zh-CN"/>
              <a:t>- y</a:t>
            </a:r>
            <a:r>
              <a:t>的范围为</a:t>
            </a:r>
            <a:r>
              <a:rPr lang="en-US" altLang="zh-CN"/>
              <a:t>[0, height - 1]</a:t>
            </a:r>
            <a:br>
              <a:rPr lang="en-US" altLang="zh-CN"/>
            </a:br>
            <a:r>
              <a:rPr lang="en-US" altLang="zh-CN"/>
              <a:t>- </a:t>
            </a:r>
            <a:r>
              <a:t>像素的中心点为</a:t>
            </a:r>
            <a:r>
              <a:rPr lang="en-US" altLang="zh-CN"/>
              <a:t>[x + 0.5, y + 0.5]</a:t>
            </a:r>
            <a:br>
              <a:rPr lang="en-US" altLang="zh-CN"/>
            </a:br>
            <a:r>
              <a:rPr lang="en-US" altLang="zh-CN"/>
              <a:t>- </a:t>
            </a:r>
            <a:r>
              <a:t>屏幕覆盖范围为</a:t>
            </a:r>
            <a:endParaRPr lang="en-US" altLang="zh-CN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>
                <a:sym typeface="+mn-ea"/>
              </a:rPr>
              <a:t>屏幕坐标系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49950" y="1626235"/>
            <a:ext cx="5572125" cy="4029075"/>
          </a:xfrm>
          <a:prstGeom prst="rect">
            <a:avLst/>
          </a:prstGeom>
        </p:spPr>
      </p:pic>
      <p:graphicFrame>
        <p:nvGraphicFramePr>
          <p:cNvPr id="5" name="对象 4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2797175" y="3589655"/>
          <a:ext cx="2552700" cy="36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9" name="" r:id="rId2" imgW="2552700" imgH="368300" progId="Equation.KSEE3">
                  <p:embed/>
                </p:oleObj>
              </mc:Choice>
              <mc:Fallback>
                <p:oleObj name="" r:id="rId2" imgW="2552700" imgH="368300" progId="Equation.KSEE3">
                  <p:embed/>
                  <p:pic>
                    <p:nvPicPr>
                      <p:cNvPr id="0" name="图片 2048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797175" y="3589655"/>
                        <a:ext cx="2552700" cy="368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4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视口变换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/>
        <p:txBody>
          <a:bodyPr/>
          <a:p>
            <a:pPr marL="285750" indent="-285750">
              <a:buFont typeface="Arial" panose="020B0604020202020204" pitchFamily="34" charset="0"/>
              <a:buChar char="•"/>
            </a:pPr>
            <a:r>
              <a:rPr>
                <a:sym typeface="+mn-ea"/>
              </a:rPr>
              <a:t>从</a:t>
            </a:r>
            <a:r>
              <a:rPr lang="en-US" altLang="zh-CN">
                <a:sym typeface="+mn-ea"/>
              </a:rPr>
              <a:t>NDC</a:t>
            </a:r>
            <a:r>
              <a:rPr>
                <a:sym typeface="+mn-ea"/>
              </a:rPr>
              <a:t>空间（</a:t>
            </a:r>
            <a:r>
              <a:rPr lang="en-US" altLang="zh-CN">
                <a:sym typeface="+mn-ea"/>
              </a:rPr>
              <a:t>NDC</a:t>
            </a:r>
            <a:r>
              <a:rPr>
                <a:sym typeface="+mn-ea"/>
              </a:rPr>
              <a:t>坐标系）转换为屏幕空间（屏幕坐标系）的变换叫做视口变换</a:t>
            </a:r>
            <a:br>
              <a:rPr>
                <a:sym typeface="+mn-ea"/>
              </a:rPr>
            </a:br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将</a:t>
            </a:r>
            <a:r>
              <a:rPr lang="en-US" altLang="zh-CN">
                <a:sym typeface="+mn-ea"/>
              </a:rPr>
              <a:t>CVV</a:t>
            </a:r>
            <a:r>
              <a:rPr>
                <a:sym typeface="+mn-ea"/>
              </a:rPr>
              <a:t>中的物体投影到近平面（</a:t>
            </a:r>
            <a:r>
              <a:rPr lang="en-US" altLang="zh-CN">
                <a:sym typeface="+mn-ea"/>
              </a:rPr>
              <a:t>z=-1</a:t>
            </a:r>
            <a:r>
              <a:rPr>
                <a:sym typeface="+mn-ea"/>
              </a:rPr>
              <a:t>）</a:t>
            </a:r>
            <a:br>
              <a:rPr>
                <a:sym typeface="+mn-ea"/>
              </a:rPr>
            </a:br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通过视口变换将近平面（            ）变换为屏幕空间</a:t>
            </a:r>
            <a:r>
              <a:rPr>
                <a:sym typeface="+mn-ea"/>
              </a:rPr>
              <a:t>的</a:t>
            </a:r>
            <a:r>
              <a:rPr lang="en-US" altLang="zh-CN">
                <a:sym typeface="+mn-ea"/>
              </a:rPr>
              <a:t>xy</a:t>
            </a:r>
            <a:r>
              <a:rPr>
                <a:sym typeface="+mn-ea"/>
              </a:rPr>
              <a:t>平面</a:t>
            </a:r>
            <a:r>
              <a:rPr>
                <a:sym typeface="+mn-ea"/>
              </a:rPr>
              <a:t>（                                   ）</a:t>
            </a:r>
            <a:endParaRPr>
              <a:sym typeface="+mn-ea"/>
            </a:endParaRPr>
          </a:p>
          <a:p>
            <a:endParaRPr>
              <a:sym typeface="+mn-ea"/>
            </a:endParaRPr>
          </a:p>
          <a:p>
            <a:endParaRPr lang="zh-CN" altLang="en-US">
              <a:sym typeface="+mn-ea"/>
            </a:endParaRPr>
          </a:p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视口变换</a:t>
            </a:r>
            <a:endParaRPr lang="zh-CN" altLang="en-US"/>
          </a:p>
        </p:txBody>
      </p:sp>
      <p:graphicFrame>
        <p:nvGraphicFramePr>
          <p:cNvPr id="4" name="对象 3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3736975" y="2289810"/>
          <a:ext cx="7874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r:id="rId1" imgW="787400" imgH="419100" progId="Equation.KSEE3">
                  <p:embed/>
                </p:oleObj>
              </mc:Choice>
              <mc:Fallback>
                <p:oleObj name="" r:id="rId1" imgW="787400" imgH="4191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736975" y="2289810"/>
                        <a:ext cx="787400" cy="419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7503795" y="2289810"/>
          <a:ext cx="2552700" cy="36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9" name="" r:id="rId3" imgW="2552700" imgH="368300" progId="Equation.KSEE3">
                  <p:embed/>
                </p:oleObj>
              </mc:Choice>
              <mc:Fallback>
                <p:oleObj name="" r:id="rId3" imgW="2552700" imgH="368300" progId="Equation.KSEE3">
                  <p:embed/>
                  <p:pic>
                    <p:nvPicPr>
                      <p:cNvPr id="0" name="图片 2048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503795" y="2289810"/>
                        <a:ext cx="2552700" cy="368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图片 6" descr="视口变换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030" y="3636010"/>
            <a:ext cx="6951980" cy="254381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/>
        <p:txBody>
          <a:bodyPr/>
          <a:p>
            <a:pPr marL="285750" indent="-285750">
              <a:buFont typeface="Arial" panose="020B0604020202020204" pitchFamily="34" charset="0"/>
              <a:buChar char="•"/>
            </a:pPr>
            <a:r>
              <a:t>如何变换？</a:t>
            </a:r>
            <a:br/>
            <a:r>
              <a:rPr lang="en-US" altLang="zh-CN"/>
              <a:t>- </a:t>
            </a:r>
            <a:r>
              <a:t>位移</a:t>
            </a:r>
            <a:br/>
            <a:r>
              <a:rPr lang="en-US" altLang="zh-CN"/>
              <a:t>- </a:t>
            </a:r>
            <a:r>
              <a:t>缩放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>
                <a:sym typeface="+mn-ea"/>
              </a:rPr>
              <a:t>类似于正交投影矩阵的推导，因为该变换是线性、均匀的变换，所以可以取近平面的一点</a:t>
            </a:r>
            <a:r>
              <a:rPr lang="en-US" altLang="zh-CN">
                <a:sym typeface="+mn-ea"/>
              </a:rPr>
              <a:t>p</a:t>
            </a:r>
            <a:r>
              <a:rPr>
                <a:sym typeface="+mn-ea"/>
              </a:rPr>
              <a:t>、位移后的对应点</a:t>
            </a:r>
            <a:r>
              <a:rPr lang="en-US" altLang="zh-CN">
                <a:sym typeface="+mn-ea"/>
              </a:rPr>
              <a:t>p'</a:t>
            </a:r>
            <a:r>
              <a:rPr>
                <a:sym typeface="+mn-ea"/>
              </a:rPr>
              <a:t>、缩放后的对应点</a:t>
            </a:r>
            <a:r>
              <a:rPr lang="en-US" altLang="zh-CN">
                <a:sym typeface="+mn-ea"/>
              </a:rPr>
              <a:t>p''</a:t>
            </a:r>
            <a:r>
              <a:rPr>
                <a:sym typeface="+mn-ea"/>
              </a:rPr>
              <a:t>，通过                                              计算出位移矩阵和缩放矩阵</a:t>
            </a:r>
            <a:endParaRPr>
              <a:sym typeface="+mn-ea"/>
            </a:endParaRPr>
          </a:p>
          <a:p>
            <a:pPr>
              <a:buFont typeface="Arial" panose="020B0604020202020204" pitchFamily="34" charset="0"/>
            </a:pPr>
            <a:endParaRPr lang="en-US" altLang="zh-CN"/>
          </a:p>
          <a:p>
            <a:endParaRPr lang="en-US" altLang="zh-CN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推导视口矩阵</a:t>
            </a:r>
            <a:endParaRPr lang="zh-CN" altLang="en-US"/>
          </a:p>
        </p:txBody>
      </p:sp>
      <p:pic>
        <p:nvPicPr>
          <p:cNvPr id="4" name="图片 3" descr="视口变换分解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92935" y="3465195"/>
            <a:ext cx="3752850" cy="2714625"/>
          </a:xfrm>
          <a:prstGeom prst="rect">
            <a:avLst/>
          </a:prstGeom>
        </p:spPr>
      </p:pic>
      <p:graphicFrame>
        <p:nvGraphicFramePr>
          <p:cNvPr id="5" name="对象 4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4199255" y="3046095"/>
          <a:ext cx="33528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69" name="" r:id="rId2" imgW="3352800" imgH="419100" progId="Equation.KSEE3">
                  <p:embed/>
                </p:oleObj>
              </mc:Choice>
              <mc:Fallback>
                <p:oleObj name="" r:id="rId2" imgW="3352800" imgH="419100" progId="Equation.KSEE3">
                  <p:embed/>
                  <p:pic>
                    <p:nvPicPr>
                      <p:cNvPr id="0" name="图片 7168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199255" y="3046095"/>
                        <a:ext cx="3352800" cy="419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4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US" altLang="zh-CN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推导位移</a:t>
            </a:r>
            <a:r>
              <a:rPr lang="zh-CN" altLang="en-US"/>
              <a:t>矩阵</a:t>
            </a:r>
            <a:endParaRPr lang="zh-CN" altLang="en-US"/>
          </a:p>
        </p:txBody>
      </p:sp>
      <p:graphicFrame>
        <p:nvGraphicFramePr>
          <p:cNvPr id="7" name="对象 6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2316163" y="3315018"/>
          <a:ext cx="2277745" cy="12204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5" name="" r:id="rId1" imgW="2463165" imgH="1320165" progId="Equation.KSEE3">
                  <p:embed/>
                </p:oleObj>
              </mc:Choice>
              <mc:Fallback>
                <p:oleObj name="" r:id="rId1" imgW="2463165" imgH="1320165" progId="Equation.KSEE3">
                  <p:embed/>
                  <p:pic>
                    <p:nvPicPr>
                      <p:cNvPr id="0" name="图片 307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316163" y="3315018"/>
                        <a:ext cx="2277745" cy="12204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7042785" y="3142933"/>
          <a:ext cx="2362200" cy="13201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3" imgW="2362200" imgH="1320165" progId="Equation.KSEE3">
                  <p:embed/>
                </p:oleObj>
              </mc:Choice>
              <mc:Fallback>
                <p:oleObj name="" r:id="rId3" imgW="2362200" imgH="1320165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042785" y="3142933"/>
                        <a:ext cx="2362200" cy="13201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右箭头 8"/>
          <p:cNvSpPr/>
          <p:nvPr/>
        </p:nvSpPr>
        <p:spPr>
          <a:xfrm>
            <a:off x="5582920" y="3649980"/>
            <a:ext cx="786130" cy="3067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5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US" altLang="zh-CN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推导缩放</a:t>
            </a:r>
            <a:r>
              <a:rPr lang="zh-CN" altLang="en-US"/>
              <a:t>矩阵</a:t>
            </a:r>
            <a:endParaRPr lang="zh-CN" altLang="en-US"/>
          </a:p>
        </p:txBody>
      </p:sp>
      <p:graphicFrame>
        <p:nvGraphicFramePr>
          <p:cNvPr id="7" name="对象 6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1934210" y="3315018"/>
          <a:ext cx="3041650" cy="12204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5" name="" r:id="rId1" imgW="3288665" imgH="1320165" progId="Equation.KSEE3">
                  <p:embed/>
                </p:oleObj>
              </mc:Choice>
              <mc:Fallback>
                <p:oleObj name="" r:id="rId1" imgW="3288665" imgH="1320165" progId="Equation.KSEE3">
                  <p:embed/>
                  <p:pic>
                    <p:nvPicPr>
                      <p:cNvPr id="0" name="图片 307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934210" y="3315018"/>
                        <a:ext cx="3041650" cy="12204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6647815" y="2710815"/>
          <a:ext cx="3670300" cy="218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3" imgW="3670300" imgH="2184400" progId="Equation.KSEE3">
                  <p:embed/>
                </p:oleObj>
              </mc:Choice>
              <mc:Fallback>
                <p:oleObj name="" r:id="rId3" imgW="3670300" imgH="21844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647815" y="2710815"/>
                        <a:ext cx="3670300" cy="2184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右箭头 8"/>
          <p:cNvSpPr/>
          <p:nvPr/>
        </p:nvSpPr>
        <p:spPr>
          <a:xfrm>
            <a:off x="5582920" y="3649980"/>
            <a:ext cx="786130" cy="3067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5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/>
        <p:txBody>
          <a:bodyPr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视口</a:t>
            </a:r>
            <a:r>
              <a:rPr lang="zh-CN" altLang="en-US"/>
              <a:t>矩阵为：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</a:p>
          <a:p>
            <a:pPr>
              <a:buFont typeface="Arial" panose="020B0604020202020204" pitchFamily="34" charset="0"/>
            </a:pPr>
            <a:endParaRPr lang="en-US" altLang="zh-CN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>
                <a:sym typeface="+mn-ea"/>
              </a:rPr>
              <a:t>推导视口</a:t>
            </a:r>
            <a:r>
              <a:rPr>
                <a:sym typeface="+mn-ea"/>
              </a:rPr>
              <a:t>矩阵</a:t>
            </a:r>
            <a:endParaRPr lang="zh-CN" altLang="en-US"/>
          </a:p>
        </p:txBody>
      </p:sp>
      <p:graphicFrame>
        <p:nvGraphicFramePr>
          <p:cNvPr id="15" name="对象 14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934720" y="2155190"/>
          <a:ext cx="6362700" cy="218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0" name="" r:id="rId1" imgW="6362700" imgH="2184400" progId="Equation.KSEE3">
                  <p:embed/>
                </p:oleObj>
              </mc:Choice>
              <mc:Fallback>
                <p:oleObj name="" r:id="rId1" imgW="6362700" imgH="2184400" progId="Equation.KSEE3">
                  <p:embed/>
                  <p:pic>
                    <p:nvPicPr>
                      <p:cNvPr id="0" name="图片 4099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934720" y="2155190"/>
                        <a:ext cx="6362700" cy="2184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3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/>
        <p:txBody>
          <a:bodyPr/>
          <a:p>
            <a:pPr marL="285750" indent="-285750">
              <a:buFont typeface="Arial" panose="020B0604020202020204" pitchFamily="34" charset="0"/>
              <a:buChar char="•"/>
            </a:pPr>
            <a:r>
              <a:rPr>
                <a:sym typeface="+mn-ea"/>
              </a:rPr>
              <a:t>第二种推导方法：</a:t>
            </a:r>
            <a:r>
              <a:rPr>
                <a:sym typeface="+mn-ea"/>
              </a:rPr>
              <a:t>使用线性插值来推导</a:t>
            </a:r>
            <a:endParaRPr lang="en-US" altLang="zh-CN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>
                <a:sym typeface="+mn-ea"/>
              </a:rPr>
              <a:t>推导视口矩阵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/>
        <p:txBody>
          <a:bodyPr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已知</a:t>
            </a:r>
            <a:r>
              <a:rPr lang="en-US" altLang="zh-CN"/>
              <a:t>x</a:t>
            </a:r>
            <a:r>
              <a:t>为            区间的任意值，如何求对应到区间             的值</a:t>
            </a:r>
            <a:r>
              <a:rPr lang="en-US" altLang="zh-CN"/>
              <a:t>y</a:t>
            </a:r>
            <a:r>
              <a:t>？（这两个区间均为线性、均匀的</a:t>
            </a:r>
            <a:r>
              <a:t>变化</a:t>
            </a:r>
            <a:r>
              <a:t>）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>
                <a:sym typeface="+mn-ea"/>
              </a:rPr>
              <a:t>线性插值</a:t>
            </a:r>
            <a:endParaRPr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373245" y="2121535"/>
            <a:ext cx="3148965" cy="2890520"/>
          </a:xfrm>
          <a:prstGeom prst="rect">
            <a:avLst/>
          </a:prstGeom>
        </p:spPr>
      </p:pic>
      <p:graphicFrame>
        <p:nvGraphicFramePr>
          <p:cNvPr id="5" name="对象 4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1890395" y="1685925"/>
          <a:ext cx="8001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3" name="" r:id="rId3" imgW="800100" imgH="381000" progId="Equation.KSEE3">
                  <p:embed/>
                </p:oleObj>
              </mc:Choice>
              <mc:Fallback>
                <p:oleObj name="" r:id="rId3" imgW="800100" imgH="381000" progId="Equation.KSEE3">
                  <p:embed/>
                  <p:pic>
                    <p:nvPicPr>
                      <p:cNvPr id="0" name="图片 307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890395" y="1685925"/>
                        <a:ext cx="800100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6146800" y="1685925"/>
          <a:ext cx="8382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4" name="" r:id="rId5" imgW="838200" imgH="381000" progId="Equation.KSEE3">
                  <p:embed/>
                </p:oleObj>
              </mc:Choice>
              <mc:Fallback>
                <p:oleObj name="" r:id="rId5" imgW="838200" imgH="381000" progId="Equation.KSEE3">
                  <p:embed/>
                  <p:pic>
                    <p:nvPicPr>
                      <p:cNvPr id="0" name="图片 3073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146800" y="1685925"/>
                        <a:ext cx="838200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2690495" y="5117465"/>
          <a:ext cx="1955800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5" name="" r:id="rId7" imgW="1955800" imgH="787400" progId="Equation.KSEE3">
                  <p:embed/>
                </p:oleObj>
              </mc:Choice>
              <mc:Fallback>
                <p:oleObj name="" r:id="rId7" imgW="1955800" imgH="787400" progId="Equation.KSEE3">
                  <p:embed/>
                  <p:pic>
                    <p:nvPicPr>
                      <p:cNvPr id="0" name="图片 3074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690495" y="5117465"/>
                        <a:ext cx="1955800" cy="787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6139815" y="5117465"/>
          <a:ext cx="3619500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9" imgW="3619500" imgH="787400" progId="Equation.KSEE3">
                  <p:embed/>
                </p:oleObj>
              </mc:Choice>
              <mc:Fallback>
                <p:oleObj name="" r:id="rId9" imgW="3619500" imgH="7874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139815" y="5117465"/>
                        <a:ext cx="3619500" cy="787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右箭头 8"/>
          <p:cNvSpPr/>
          <p:nvPr/>
        </p:nvSpPr>
        <p:spPr>
          <a:xfrm>
            <a:off x="5222875" y="5319395"/>
            <a:ext cx="603885" cy="3835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11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2" y="2108221"/>
            <a:ext cx="10852237" cy="899167"/>
          </a:xfrm>
        </p:spPr>
        <p:txBody>
          <a:bodyPr/>
          <a:p>
            <a:r>
              <a:rPr lang="zh-CN" altLang="en-US"/>
              <a:t>第九节课：视口</a:t>
            </a:r>
            <a:r>
              <a:rPr lang="zh-CN" altLang="en-US"/>
              <a:t>变换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/>
        <p:txBody>
          <a:bodyPr/>
          <a:p>
            <a:pPr marL="285750" indent="-285750">
              <a:buFont typeface="Arial" panose="020B0604020202020204" pitchFamily="34" charset="0"/>
              <a:buChar char="•"/>
            </a:pPr>
            <a:r>
              <a:rPr>
                <a:sym typeface="+mn-ea"/>
              </a:rPr>
              <a:t>近平面的任一点与视口矩阵相乘后，变换为屏幕空间</a:t>
            </a:r>
            <a:r>
              <a:rPr lang="en-US" altLang="zh-CN">
                <a:sym typeface="+mn-ea"/>
              </a:rPr>
              <a:t>xy</a:t>
            </a:r>
            <a:r>
              <a:rPr>
                <a:sym typeface="+mn-ea"/>
              </a:rPr>
              <a:t>平面</a:t>
            </a:r>
            <a:r>
              <a:rPr>
                <a:sym typeface="+mn-ea"/>
              </a:rPr>
              <a:t>的</a:t>
            </a:r>
            <a:r>
              <a:rPr>
                <a:sym typeface="+mn-ea"/>
              </a:rPr>
              <a:t>对应点</a:t>
            </a:r>
            <a:endParaRPr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>
                <a:sym typeface="+mn-ea"/>
              </a:rPr>
              <a:t>视口变换是线性、均匀的变换</a:t>
            </a:r>
            <a:br>
              <a:rPr>
                <a:sym typeface="+mn-ea"/>
              </a:rPr>
            </a:br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将           区间的</a:t>
            </a:r>
            <a:r>
              <a:rPr lang="en-US" altLang="zh-CN">
                <a:sym typeface="+mn-ea"/>
              </a:rPr>
              <a:t>x</a:t>
            </a:r>
            <a:r>
              <a:rPr>
                <a:sym typeface="+mn-ea"/>
              </a:rPr>
              <a:t>线性插值到                 区间的</a:t>
            </a:r>
            <a:r>
              <a:rPr lang="en-US" altLang="zh-CN">
                <a:sym typeface="+mn-ea"/>
              </a:rPr>
              <a:t>x'</a:t>
            </a:r>
            <a:br>
              <a:rPr lang="en-US" altLang="zh-CN">
                <a:sym typeface="+mn-ea"/>
              </a:rPr>
            </a:br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将           区间的</a:t>
            </a:r>
            <a:r>
              <a:rPr lang="en-US" altLang="zh-CN">
                <a:sym typeface="+mn-ea"/>
              </a:rPr>
              <a:t>y</a:t>
            </a:r>
            <a:r>
              <a:rPr>
                <a:sym typeface="+mn-ea"/>
              </a:rPr>
              <a:t>线性插值到                 区间的</a:t>
            </a:r>
            <a:r>
              <a:rPr lang="en-US" altLang="zh-CN">
                <a:sym typeface="+mn-ea"/>
              </a:rPr>
              <a:t>y</a:t>
            </a:r>
            <a:r>
              <a:rPr lang="en-US" altLang="zh-CN">
                <a:sym typeface="+mn-ea"/>
              </a:rPr>
              <a:t>'</a:t>
            </a:r>
            <a:endParaRPr lang="en-US" altLang="zh-CN"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>
              <a:sym typeface="+mn-ea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>
                <a:sym typeface="+mn-ea"/>
              </a:rPr>
              <a:t>推导视口矩阵</a:t>
            </a:r>
            <a:endParaRPr lang="zh-CN" altLang="en-US"/>
          </a:p>
        </p:txBody>
      </p:sp>
      <p:graphicFrame>
        <p:nvGraphicFramePr>
          <p:cNvPr id="5" name="对象 4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5638800" y="3244850"/>
          <a:ext cx="914400" cy="36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7" name="" r:id="rId1" imgW="914400" imgH="368300" progId="Equation.KSEE3">
                  <p:embed/>
                </p:oleObj>
              </mc:Choice>
              <mc:Fallback>
                <p:oleObj name="" r:id="rId1" imgW="914400" imgH="368300" progId="Equation.KSEE3">
                  <p:embed/>
                  <p:pic>
                    <p:nvPicPr>
                      <p:cNvPr id="0" name="图片 409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638800" y="3244850"/>
                        <a:ext cx="914400" cy="368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13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5638800" y="3244850"/>
          <a:ext cx="914400" cy="36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2" name="" r:id="rId3" imgW="914400" imgH="368300" progId="Equation.KSEE3">
                  <p:embed/>
                </p:oleObj>
              </mc:Choice>
              <mc:Fallback>
                <p:oleObj name="" r:id="rId3" imgW="914400" imgH="368300" progId="Equation.KSEE3">
                  <p:embed/>
                  <p:pic>
                    <p:nvPicPr>
                      <p:cNvPr id="0" name="图片 4101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638800" y="3244850"/>
                        <a:ext cx="914400" cy="368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4230688" y="2519363"/>
          <a:ext cx="2234565" cy="13201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1" name="" r:id="rId4" imgW="2234565" imgH="1320165" progId="Equation.KSEE3">
                  <p:embed/>
                </p:oleObj>
              </mc:Choice>
              <mc:Fallback>
                <p:oleObj name="" r:id="rId4" imgW="2234565" imgH="1320165" progId="Equation.KSEE3">
                  <p:embed/>
                  <p:pic>
                    <p:nvPicPr>
                      <p:cNvPr id="0" name="图片 5120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230688" y="2519363"/>
                        <a:ext cx="2234565" cy="13201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对象 20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1494790" y="4229100"/>
          <a:ext cx="6731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2" name="" r:id="rId6" imgW="673100" imgH="355600" progId="Equation.KSEE3">
                  <p:embed/>
                </p:oleObj>
              </mc:Choice>
              <mc:Fallback>
                <p:oleObj name="" r:id="rId6" imgW="673100" imgH="355600" progId="Equation.KSEE3">
                  <p:embed/>
                  <p:pic>
                    <p:nvPicPr>
                      <p:cNvPr id="0" name="图片 5121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494790" y="4229100"/>
                        <a:ext cx="673100" cy="355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对象 21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4231005" y="4219575"/>
          <a:ext cx="11303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3" name="" r:id="rId8" imgW="1130300" imgH="355600" progId="Equation.KSEE3">
                  <p:embed/>
                </p:oleObj>
              </mc:Choice>
              <mc:Fallback>
                <p:oleObj name="" r:id="rId8" imgW="1130300" imgH="355600" progId="Equation.KSEE3">
                  <p:embed/>
                  <p:pic>
                    <p:nvPicPr>
                      <p:cNvPr id="0" name="图片 5122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231005" y="4219575"/>
                        <a:ext cx="1130300" cy="355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对象 22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1494790" y="4603750"/>
          <a:ext cx="6731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" name="" r:id="rId10" imgW="673100" imgH="355600" progId="Equation.KSEE3">
                  <p:embed/>
                </p:oleObj>
              </mc:Choice>
              <mc:Fallback>
                <p:oleObj name="" r:id="rId10" imgW="673100" imgH="355600" progId="Equation.KSEE3">
                  <p:embed/>
                  <p:pic>
                    <p:nvPicPr>
                      <p:cNvPr id="0" name="图片 5121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494790" y="4603750"/>
                        <a:ext cx="673100" cy="355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对象 23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4231005" y="4603750"/>
          <a:ext cx="1219200" cy="36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" r:id="rId11" imgW="1219200" imgH="368300" progId="Equation.KSEE3">
                  <p:embed/>
                </p:oleObj>
              </mc:Choice>
              <mc:Fallback>
                <p:oleObj name="" r:id="rId11" imgW="1219200" imgH="368300" progId="Equation.KSEE3">
                  <p:embed/>
                  <p:pic>
                    <p:nvPicPr>
                      <p:cNvPr id="0" name="图片 5122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231005" y="4603750"/>
                        <a:ext cx="1219200" cy="368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对象 24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7218680" y="3084830"/>
          <a:ext cx="342900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4" name="" r:id="rId13" imgW="342900" imgH="342900" progId="Equation.KSEE3">
                  <p:embed/>
                </p:oleObj>
              </mc:Choice>
              <mc:Fallback>
                <p:oleObj name="" r:id="rId13" imgW="342900" imgH="342900" progId="Equation.KSEE3">
                  <p:embed/>
                  <p:pic>
                    <p:nvPicPr>
                      <p:cNvPr id="0" name="图片 5123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7218680" y="3084830"/>
                        <a:ext cx="342900" cy="342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15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/>
        <p:txBody>
          <a:bodyPr/>
          <a:p>
            <a:pPr marL="285750" indent="-285750">
              <a:buFont typeface="Arial" panose="020B0604020202020204" pitchFamily="34" charset="0"/>
              <a:buChar char="•"/>
            </a:pPr>
            <a:r>
              <a:rPr>
                <a:sym typeface="+mn-ea"/>
              </a:rPr>
              <a:t>带入线性插值公式进行推导</a:t>
            </a:r>
            <a:endParaRPr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>
                <a:sym typeface="+mn-ea"/>
              </a:rPr>
              <a:t>将上式带入</a:t>
            </a:r>
            <a:r>
              <a:rPr lang="en-US" altLang="zh-CN">
                <a:sym typeface="+mn-ea"/>
              </a:rPr>
              <a:t>(1)</a:t>
            </a:r>
            <a:r>
              <a:rPr>
                <a:sym typeface="+mn-ea"/>
              </a:rPr>
              <a:t>，得到：</a:t>
            </a:r>
            <a:endParaRPr>
              <a:sym typeface="+mn-ea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>
                <a:sym typeface="+mn-ea"/>
              </a:rPr>
              <a:t>推导视口矩阵</a:t>
            </a:r>
            <a:endParaRPr lang="zh-CN" altLang="en-US"/>
          </a:p>
        </p:txBody>
      </p:sp>
      <p:graphicFrame>
        <p:nvGraphicFramePr>
          <p:cNvPr id="5" name="对象 4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5638800" y="3244850"/>
          <a:ext cx="914400" cy="36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7" name="" r:id="rId1" imgW="914400" imgH="368300" progId="Equation.KSEE3">
                  <p:embed/>
                </p:oleObj>
              </mc:Choice>
              <mc:Fallback>
                <p:oleObj name="" r:id="rId1" imgW="914400" imgH="368300" progId="Equation.KSEE3">
                  <p:embed/>
                  <p:pic>
                    <p:nvPicPr>
                      <p:cNvPr id="0" name="图片 409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638800" y="3244850"/>
                        <a:ext cx="914400" cy="368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2330450" y="2245360"/>
          <a:ext cx="2527300" cy="165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8" name="" r:id="rId3" imgW="2527300" imgH="1651000" progId="Equation.KSEE3">
                  <p:embed/>
                </p:oleObj>
              </mc:Choice>
              <mc:Fallback>
                <p:oleObj name="" r:id="rId3" imgW="2527300" imgH="1651000" progId="Equation.KSEE3">
                  <p:embed/>
                  <p:pic>
                    <p:nvPicPr>
                      <p:cNvPr id="0" name="图片 4097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330450" y="2245360"/>
                        <a:ext cx="2527300" cy="165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6191250" y="2245360"/>
          <a:ext cx="2667000" cy="152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9" name="" r:id="rId5" imgW="2667000" imgH="1524000" progId="Equation.KSEE3">
                  <p:embed/>
                </p:oleObj>
              </mc:Choice>
              <mc:Fallback>
                <p:oleObj name="" r:id="rId5" imgW="2667000" imgH="1524000" progId="Equation.KSEE3">
                  <p:embed/>
                  <p:pic>
                    <p:nvPicPr>
                      <p:cNvPr id="0" name="图片 4098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191250" y="2245360"/>
                        <a:ext cx="2667000" cy="152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右箭头 12"/>
          <p:cNvSpPr/>
          <p:nvPr/>
        </p:nvSpPr>
        <p:spPr>
          <a:xfrm>
            <a:off x="5193665" y="2815590"/>
            <a:ext cx="603885" cy="3835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aphicFrame>
        <p:nvGraphicFramePr>
          <p:cNvPr id="14" name="对象 13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5638800" y="3244850"/>
          <a:ext cx="914400" cy="36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2" name="" r:id="rId7" imgW="914400" imgH="368300" progId="Equation.KSEE3">
                  <p:embed/>
                </p:oleObj>
              </mc:Choice>
              <mc:Fallback>
                <p:oleObj name="" r:id="rId7" imgW="914400" imgH="368300" progId="Equation.KSEE3">
                  <p:embed/>
                  <p:pic>
                    <p:nvPicPr>
                      <p:cNvPr id="0" name="图片 4101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638800" y="3244850"/>
                        <a:ext cx="914400" cy="368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对象 14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3765550" y="3995420"/>
          <a:ext cx="4457700" cy="218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0" name="" r:id="rId8" imgW="4457700" imgH="2184400" progId="Equation.KSEE3">
                  <p:embed/>
                </p:oleObj>
              </mc:Choice>
              <mc:Fallback>
                <p:oleObj name="" r:id="rId8" imgW="4457700" imgH="2184400" progId="Equation.KSEE3">
                  <p:embed/>
                  <p:pic>
                    <p:nvPicPr>
                      <p:cNvPr id="0" name="图片 4099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765550" y="3995420"/>
                        <a:ext cx="4457700" cy="2184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10"/>
    </p:custData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/>
        <p:txBody>
          <a:bodyPr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总结</a:t>
            </a:r>
            <a:br>
              <a:rPr lang="zh-CN" altLang="en-US"/>
            </a:br>
            <a:r>
              <a:rPr lang="en-US" altLang="zh-CN"/>
              <a:t>- </a:t>
            </a:r>
            <a:r>
              <a:t>对于位移或缩放或者</a:t>
            </a:r>
            <a:r>
              <a:t>它们的组合的这种变换，可以通过线性插值来推导变换矩阵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推导视口矩阵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  <p:custDataLst>
      <p:tags r:id="rId1"/>
    </p:custData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/>
        <p:txBody>
          <a:bodyPr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>
                <a:sym typeface="+mn-ea"/>
              </a:rPr>
              <a:t>3D</a:t>
            </a:r>
            <a:r>
              <a:rPr>
                <a:sym typeface="+mn-ea"/>
              </a:rPr>
              <a:t>世界是如何投影到</a:t>
            </a:r>
            <a:r>
              <a:rPr lang="en-US" altLang="zh-CN">
                <a:sym typeface="+mn-ea"/>
              </a:rPr>
              <a:t>2D</a:t>
            </a:r>
            <a:r>
              <a:rPr>
                <a:sym typeface="+mn-ea"/>
              </a:rPr>
              <a:t>屏幕的？</a:t>
            </a:r>
            <a:endParaRPr>
              <a:sym typeface="+mn-ea"/>
            </a:endParaRPr>
          </a:p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回答之前提出的问题</a:t>
            </a:r>
            <a:endParaRPr lang="zh-CN" altLang="en-US"/>
          </a:p>
        </p:txBody>
      </p:sp>
      <p:pic>
        <p:nvPicPr>
          <p:cNvPr id="4" name="图片 3" descr="3D投影到2D屏幕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89735" y="2136140"/>
            <a:ext cx="7806055" cy="404368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  <p:custDataLst>
      <p:tags r:id="rId1"/>
    </p:custData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/>
        <p:txBody>
          <a:bodyPr/>
          <a:p>
            <a:pPr marL="285750" indent="-285750">
              <a:buFont typeface="Arial" panose="020B0604020202020204" pitchFamily="34" charset="0"/>
              <a:buChar char="•"/>
            </a:pPr>
            <a:r>
              <a:rPr>
                <a:sym typeface="+mn-ea"/>
                <a:hlinkClick r:id="rId1" action="ppaction://hlinkfile"/>
              </a:rPr>
              <a:t>闫令琪-光栅化（三角形的离散化） 课件</a:t>
            </a:r>
            <a:endParaRPr lang="en-US" altLang="zh-CN">
              <a:sym typeface="+mn-ea"/>
              <a:hlinkClick r:id="rId1" action="ppaction://hlinkfil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>
                <a:sym typeface="+mn-ea"/>
                <a:hlinkClick r:id="rId2" action="ppaction://hlinkfile"/>
              </a:rPr>
              <a:t>闫令琪-</a:t>
            </a:r>
            <a:r>
              <a:rPr>
                <a:sym typeface="+mn-ea"/>
                <a:hlinkClick r:id="rId3" action="ppaction://hlinkfile"/>
              </a:rPr>
              <a:t>光栅化（三角形的离散化）</a:t>
            </a:r>
            <a:r>
              <a:rPr>
                <a:sym typeface="+mn-ea"/>
                <a:hlinkClick r:id="rId2" action="ppaction://hlinkfile"/>
              </a:rPr>
              <a:t> 录像</a:t>
            </a:r>
            <a:endParaRPr>
              <a:sym typeface="+mn-ea"/>
              <a:hlinkClick r:id="rId2" action="ppaction://hlinkfil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>
                <a:hlinkClick r:id="rId4" action="ppaction://hlinkfile"/>
              </a:rPr>
              <a:t>理解线性插值</a:t>
            </a:r>
            <a:endParaRPr>
              <a:hlinkClick r:id="rId4" action="ppaction://hlinkfil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>
                <a:hlinkClick r:id="rId5"/>
              </a:rPr>
              <a:t>视口变换矩阵推导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>
                <a:hlinkClick r:id="rId6" action="ppaction://hlinkfile"/>
              </a:rPr>
              <a:t>Coordinate Systems</a:t>
            </a:r>
            <a:endParaRPr>
              <a:hlinkClick r:id="rId6" action="ppaction://hlinkfile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/>
        <p:txBody>
          <a:bodyPr/>
          <a:p>
            <a:pPr>
              <a:buFont typeface="Arial" panose="020B0604020202020204" pitchFamily="34" charset="0"/>
            </a:pPr>
            <a:r>
              <a:rPr>
                <a:sym typeface="+mn-ea"/>
              </a:rPr>
              <a:t>无</a:t>
            </a:r>
            <a:endParaRPr>
              <a:sym typeface="+mn-ea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/>
        <p:txBody>
          <a:bodyPr/>
          <a:p>
            <a:pPr marL="285750" indent="-285750">
              <a:buFont typeface="Arial" panose="020B0604020202020204" pitchFamily="34" charset="0"/>
              <a:buChar char="•"/>
            </a:pPr>
            <a:r>
              <a:t>使用光线追踪管线绘制一个三角形的准备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下节课预告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  <p:custDataLst>
      <p:tags r:id="rId1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/>
        <p:txBody>
          <a:bodyPr/>
          <a:p>
            <a:pPr marL="285750" indent="-285750">
              <a:buFont typeface="Arial" panose="020B0604020202020204" pitchFamily="34" charset="0"/>
              <a:buChar char="•"/>
            </a:pPr>
            <a:r>
              <a:rPr>
                <a:sym typeface="+mn-ea"/>
              </a:rPr>
              <a:t>第六节课：模型变换</a:t>
            </a:r>
            <a:endParaRPr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>
                <a:sym typeface="+mn-ea"/>
              </a:rPr>
              <a:t>第七节课：视图</a:t>
            </a:r>
            <a:r>
              <a:rPr>
                <a:sym typeface="+mn-ea"/>
              </a:rPr>
              <a:t>变换</a:t>
            </a:r>
            <a:endParaRPr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>
                <a:sym typeface="+mn-ea"/>
              </a:rPr>
              <a:t>第八节课：投影</a:t>
            </a:r>
            <a:r>
              <a:rPr>
                <a:sym typeface="+mn-ea"/>
              </a:rPr>
              <a:t>变换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57817" y="3214570"/>
            <a:ext cx="10852237" cy="648000"/>
          </a:xfrm>
        </p:spPr>
        <p:txBody>
          <a:bodyPr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9925" y="1626235"/>
            <a:ext cx="10852150" cy="4553585"/>
          </a:xfrm>
        </p:spPr>
        <p:txBody>
          <a:bodyPr/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/>
        <p:txBody>
          <a:bodyPr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3D</a:t>
            </a:r>
            <a:r>
              <a:t>世界是如何投影到</a:t>
            </a:r>
            <a:r>
              <a:rPr lang="en-US" altLang="zh-CN"/>
              <a:t>2D</a:t>
            </a:r>
            <a:r>
              <a:t>屏幕的？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>
                <a:sym typeface="+mn-ea"/>
              </a:rPr>
              <a:t>名词说明</a:t>
            </a:r>
            <a:br>
              <a:rPr>
                <a:sym typeface="+mn-ea"/>
              </a:rPr>
            </a:br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Normalized Device Coordinates（</a:t>
            </a:r>
            <a:r>
              <a:rPr lang="en-US" altLang="zh-CN">
                <a:sym typeface="+mn-ea"/>
              </a:rPr>
              <a:t>NDC</a:t>
            </a:r>
            <a:r>
              <a:rPr>
                <a:sym typeface="+mn-ea"/>
              </a:rPr>
              <a:t>）</a:t>
            </a:r>
            <a:br>
              <a:rPr>
                <a:sym typeface="+mn-ea"/>
              </a:rPr>
            </a:br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Canonical View Volume（</a:t>
            </a:r>
            <a:r>
              <a:rPr lang="en-US" altLang="zh-CN">
                <a:sym typeface="+mn-ea"/>
              </a:rPr>
              <a:t>CVV</a:t>
            </a:r>
            <a:r>
              <a:rPr>
                <a:sym typeface="+mn-ea"/>
              </a:rPr>
              <a:t>）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</a:p>
          <a:p>
            <a:pPr marL="285750" indent="-285750">
              <a:buFont typeface="Arial" panose="020B0604020202020204" pitchFamily="34" charset="0"/>
              <a:buChar char="•"/>
            </a:pPr>
          </a:p>
          <a:p>
            <a:pPr marL="285750" indent="-285750">
              <a:buFont typeface="Arial" panose="020B0604020202020204" pitchFamily="34" charset="0"/>
              <a:buChar char="•"/>
            </a:pPr>
          </a:p>
        </p:txBody>
      </p:sp>
      <p:pic>
        <p:nvPicPr>
          <p:cNvPr id="3" name="图片 2" descr="之前的变换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77460" y="2753360"/>
            <a:ext cx="6444615" cy="342646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/>
        <p:txBody>
          <a:bodyPr/>
          <a:p>
            <a:pPr marL="285750" indent="-285750">
              <a:buFont typeface="Arial" panose="020B0604020202020204" pitchFamily="34" charset="0"/>
              <a:buChar char="•"/>
            </a:pPr>
            <a:r>
              <a:rPr>
                <a:sym typeface="+mn-ea"/>
              </a:rPr>
              <a:t>坐标系说明</a:t>
            </a:r>
            <a:endParaRPr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>
                <a:sym typeface="+mn-ea"/>
              </a:rPr>
              <a:t>像素和屏幕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>
                <a:sym typeface="+mn-ea"/>
              </a:rPr>
              <a:t>屏幕坐标系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>
                <a:sym typeface="+mn-ea"/>
              </a:rPr>
              <a:t>视口变换</a:t>
            </a:r>
            <a:endParaRPr>
              <a:sym typeface="+mn-ea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/>
        <p:txBody>
          <a:bodyPr/>
          <a:p>
            <a:pPr marL="285750" indent="-285750">
              <a:buFont typeface="Arial" panose="020B0604020202020204" pitchFamily="34" charset="0"/>
              <a:buChar char="•"/>
            </a:pPr>
            <a:r>
              <a:rPr>
                <a:sym typeface="+mn-ea"/>
              </a:rPr>
              <a:t>摆放物体（模型变换）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>
                <a:sym typeface="+mn-ea"/>
              </a:rPr>
              <a:t>摆放相机（视图变换）</a:t>
            </a:r>
            <a:endParaRPr lang="zh-CN" altLang="en-US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>
                <a:solidFill>
                  <a:srgbClr val="FF0000"/>
                </a:solidFill>
                <a:sym typeface="+mn-ea"/>
              </a:rPr>
              <a:t>按下快门照相</a:t>
            </a:r>
            <a:r>
              <a:rPr>
                <a:solidFill>
                  <a:schemeClr val="tx1"/>
                </a:solidFill>
                <a:sym typeface="+mn-ea"/>
              </a:rPr>
              <a:t>（投影变换和</a:t>
            </a:r>
            <a:r>
              <a:rPr>
                <a:solidFill>
                  <a:srgbClr val="FF0000"/>
                </a:solidFill>
                <a:sym typeface="+mn-ea"/>
              </a:rPr>
              <a:t>视口变换</a:t>
            </a:r>
            <a:r>
              <a:rPr>
                <a:solidFill>
                  <a:schemeClr val="tx1"/>
                </a:solidFill>
                <a:sym typeface="+mn-ea"/>
              </a:rPr>
              <a:t>）</a:t>
            </a:r>
            <a:br>
              <a:rPr>
                <a:solidFill>
                  <a:srgbClr val="FF0000"/>
                </a:solidFill>
                <a:sym typeface="+mn-ea"/>
              </a:rPr>
            </a:br>
            <a:r>
              <a:rPr>
                <a:solidFill>
                  <a:schemeClr val="tx1"/>
                </a:solidFill>
                <a:sym typeface="+mn-ea"/>
              </a:rPr>
              <a:t>在相机前面选定一块区域（视锥体）进行裁剪；</a:t>
            </a:r>
            <a:br>
              <a:rPr>
                <a:solidFill>
                  <a:schemeClr val="tx1"/>
                </a:solidFill>
                <a:sym typeface="+mn-ea"/>
              </a:rPr>
            </a:br>
            <a:r>
              <a:rPr>
                <a:solidFill>
                  <a:schemeClr val="tx1"/>
                </a:solidFill>
                <a:sym typeface="+mn-ea"/>
              </a:rPr>
              <a:t>将视锥体中的物体投影到相机屏幕；</a:t>
            </a:r>
            <a:br>
              <a:rPr>
                <a:solidFill>
                  <a:srgbClr val="FF0000"/>
                </a:solidFill>
                <a:sym typeface="+mn-ea"/>
              </a:rPr>
            </a:br>
            <a:r>
              <a:rPr>
                <a:solidFill>
                  <a:srgbClr val="FF0000"/>
                </a:solidFill>
                <a:sym typeface="+mn-ea"/>
              </a:rPr>
              <a:t>转换为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2D</a:t>
            </a:r>
            <a:r>
              <a:rPr>
                <a:solidFill>
                  <a:srgbClr val="FF0000"/>
                </a:solidFill>
                <a:sym typeface="+mn-ea"/>
              </a:rPr>
              <a:t>图片</a:t>
            </a:r>
            <a:endParaRPr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>
              <a:solidFill>
                <a:srgbClr val="FF0000"/>
              </a:solidFill>
            </a:endParaRPr>
          </a:p>
          <a:p>
            <a:pPr>
              <a:buFont typeface="Arial" panose="020B0604020202020204" pitchFamily="34" charset="0"/>
            </a:pPr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考虑相机照相的例子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rPr lang="zh-CN" altLang="en-US"/>
              <a:t>本课使用</a:t>
            </a:r>
            <a:r>
              <a:rPr lang="en-US" altLang="zh-CN"/>
              <a:t>OpenGL/WebGL</a:t>
            </a:r>
            <a:r>
              <a:t>坐标系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坐标系说明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像素和</a:t>
            </a:r>
            <a:r>
              <a:rPr lang="zh-CN" altLang="en-US"/>
              <a:t>屏幕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/>
        <p:txBody>
          <a:bodyPr/>
          <a:p>
            <a:pPr marL="285750" indent="-285750">
              <a:buFont typeface="Arial" panose="020B0604020202020204" pitchFamily="34" charset="0"/>
              <a:buChar char="•"/>
            </a:pPr>
            <a:r>
              <a:rPr>
                <a:sym typeface="+mn-ea"/>
              </a:rPr>
              <a:t>像素</a:t>
            </a:r>
            <a:br>
              <a:rPr>
                <a:sym typeface="+mn-ea"/>
              </a:rPr>
            </a:br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像素是有一个颜色的正方形</a:t>
            </a:r>
            <a:br>
              <a:rPr>
                <a:sym typeface="+mn-ea"/>
              </a:rPr>
            </a:br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颜色由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red</a:t>
            </a:r>
            <a:r>
              <a:rPr>
                <a:sym typeface="+mn-ea"/>
              </a:rPr>
              <a:t>（简称为</a:t>
            </a:r>
            <a:r>
              <a:rPr lang="en-US" altLang="zh-CN">
                <a:sym typeface="+mn-ea"/>
              </a:rPr>
              <a:t>r</a:t>
            </a:r>
            <a:r>
              <a:rPr>
                <a:sym typeface="+mn-ea"/>
              </a:rPr>
              <a:t>）、</a:t>
            </a:r>
            <a:r>
              <a:rPr lang="en-US" altLang="zh-CN">
                <a:solidFill>
                  <a:srgbClr val="00B050"/>
                </a:solidFill>
                <a:sym typeface="+mn-ea"/>
              </a:rPr>
              <a:t>green</a:t>
            </a:r>
            <a:r>
              <a:rPr>
                <a:sym typeface="+mn-ea"/>
              </a:rPr>
              <a:t>（简称为</a:t>
            </a:r>
            <a:r>
              <a:rPr lang="en-US" altLang="zh-CN">
                <a:sym typeface="+mn-ea"/>
              </a:rPr>
              <a:t>g</a:t>
            </a:r>
            <a:r>
              <a:rPr>
                <a:sym typeface="+mn-ea"/>
              </a:rPr>
              <a:t>）</a:t>
            </a:r>
            <a:r>
              <a:rPr>
                <a:sym typeface="+mn-ea"/>
              </a:rPr>
              <a:t>、</a:t>
            </a:r>
            <a:r>
              <a:rPr lang="en-US" altLang="zh-CN">
                <a:solidFill>
                  <a:srgbClr val="00B0F0"/>
                </a:solidFill>
                <a:sym typeface="+mn-ea"/>
              </a:rPr>
              <a:t>blue</a:t>
            </a:r>
            <a:r>
              <a:rPr>
                <a:sym typeface="+mn-ea"/>
              </a:rPr>
              <a:t>（简称为</a:t>
            </a:r>
            <a:r>
              <a:rPr lang="en-US" altLang="zh-CN">
                <a:sym typeface="+mn-ea"/>
              </a:rPr>
              <a:t>b</a:t>
            </a:r>
            <a:r>
              <a:rPr>
                <a:sym typeface="+mn-ea"/>
              </a:rPr>
              <a:t>）</a:t>
            </a:r>
            <a:r>
              <a:rPr>
                <a:sym typeface="+mn-ea"/>
              </a:rPr>
              <a:t>、</a:t>
            </a:r>
            <a:r>
              <a:rPr lang="en-US" altLang="zh-CN">
                <a:sym typeface="+mn-ea"/>
              </a:rPr>
              <a:t>alpha</a:t>
            </a:r>
            <a:r>
              <a:rPr>
                <a:sym typeface="+mn-ea"/>
              </a:rPr>
              <a:t>（简称为</a:t>
            </a:r>
            <a:r>
              <a:rPr lang="en-US" altLang="zh-CN">
                <a:sym typeface="+mn-ea"/>
              </a:rPr>
              <a:t>a</a:t>
            </a:r>
            <a:r>
              <a:rPr>
                <a:sym typeface="+mn-ea"/>
              </a:rPr>
              <a:t>）</a:t>
            </a:r>
            <a:r>
              <a:rPr>
                <a:sym typeface="+mn-ea"/>
              </a:rPr>
              <a:t>四个分量定义</a:t>
            </a:r>
            <a:br>
              <a:rPr>
                <a:sym typeface="+mn-ea"/>
              </a:rPr>
            </a:br>
            <a:r>
              <a:rPr lang="en-US" altLang="zh-CN">
                <a:sym typeface="+mn-ea"/>
              </a:rPr>
              <a:t>r</a:t>
            </a:r>
            <a:r>
              <a:rPr>
                <a:sym typeface="+mn-ea"/>
              </a:rPr>
              <a:t>、</a:t>
            </a:r>
            <a:r>
              <a:rPr lang="en-US" altLang="zh-CN">
                <a:sym typeface="+mn-ea"/>
              </a:rPr>
              <a:t>g</a:t>
            </a:r>
            <a:r>
              <a:rPr>
                <a:sym typeface="+mn-ea"/>
              </a:rPr>
              <a:t>、</a:t>
            </a:r>
            <a:r>
              <a:rPr lang="en-US" altLang="zh-CN">
                <a:sym typeface="+mn-ea"/>
              </a:rPr>
              <a:t>b</a:t>
            </a:r>
            <a:r>
              <a:rPr>
                <a:sym typeface="+mn-ea"/>
              </a:rPr>
              <a:t>值的范围为</a:t>
            </a:r>
            <a:r>
              <a:rPr lang="en-US" altLang="zh-CN">
                <a:sym typeface="+mn-ea"/>
              </a:rPr>
              <a:t>0-255</a:t>
            </a:r>
            <a:r>
              <a:rPr>
                <a:sym typeface="+mn-ea"/>
              </a:rPr>
              <a:t>，</a:t>
            </a:r>
            <a:r>
              <a:rPr lang="en-US" altLang="zh-CN">
                <a:sym typeface="+mn-ea"/>
              </a:rPr>
              <a:t>a</a:t>
            </a:r>
            <a:r>
              <a:rPr>
                <a:sym typeface="+mn-ea"/>
              </a:rPr>
              <a:t>的范围为</a:t>
            </a:r>
            <a:r>
              <a:rPr lang="en-US" altLang="zh-CN">
                <a:sym typeface="+mn-ea"/>
              </a:rPr>
              <a:t>0.0-1.0</a:t>
            </a:r>
            <a:br>
              <a:rPr lang="en-US" altLang="zh-CN">
                <a:sym typeface="+mn-ea"/>
              </a:rPr>
            </a:br>
            <a:r>
              <a:rPr>
                <a:sym typeface="+mn-ea"/>
              </a:rPr>
              <a:t>在着色器语言</a:t>
            </a:r>
            <a:r>
              <a:rPr lang="en-US" altLang="zh-CN">
                <a:sym typeface="+mn-ea"/>
              </a:rPr>
              <a:t>GLSL</a:t>
            </a:r>
            <a:r>
              <a:rPr>
                <a:sym typeface="+mn-ea"/>
              </a:rPr>
              <a:t>中，</a:t>
            </a:r>
            <a:r>
              <a:rPr lang="en-US" altLang="zh-CN">
                <a:sym typeface="+mn-ea"/>
              </a:rPr>
              <a:t>r</a:t>
            </a:r>
            <a:r>
              <a:rPr>
                <a:sym typeface="+mn-ea"/>
              </a:rPr>
              <a:t>、</a:t>
            </a:r>
            <a:r>
              <a:rPr lang="en-US" altLang="zh-CN">
                <a:sym typeface="+mn-ea"/>
              </a:rPr>
              <a:t>g</a:t>
            </a:r>
            <a:r>
              <a:rPr>
                <a:sym typeface="+mn-ea"/>
              </a:rPr>
              <a:t>、</a:t>
            </a:r>
            <a:r>
              <a:rPr lang="en-US" altLang="zh-CN">
                <a:sym typeface="+mn-ea"/>
              </a:rPr>
              <a:t>b</a:t>
            </a:r>
            <a:r>
              <a:rPr>
                <a:sym typeface="+mn-ea"/>
              </a:rPr>
              <a:t>、</a:t>
            </a:r>
            <a:r>
              <a:rPr lang="en-US" altLang="zh-CN">
                <a:sym typeface="+mn-ea"/>
              </a:rPr>
              <a:t>a</a:t>
            </a:r>
            <a:r>
              <a:rPr>
                <a:sym typeface="+mn-ea"/>
              </a:rPr>
              <a:t>均为</a:t>
            </a:r>
            <a:r>
              <a:rPr lang="en-US" altLang="zh-CN">
                <a:sym typeface="+mn-ea"/>
              </a:rPr>
              <a:t>0.0</a:t>
            </a:r>
            <a:r>
              <a:rPr>
                <a:sym typeface="+mn-ea"/>
              </a:rPr>
              <a:t>到</a:t>
            </a:r>
            <a:r>
              <a:rPr lang="en-US" altLang="zh-CN">
                <a:sym typeface="+mn-ea"/>
              </a:rPr>
              <a:t>1.0</a:t>
            </a:r>
            <a:r>
              <a:rPr>
                <a:sym typeface="+mn-ea"/>
              </a:rPr>
              <a:t>的浮点数</a:t>
            </a:r>
            <a:endParaRPr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t>屏幕</a:t>
            </a:r>
            <a:br/>
            <a:r>
              <a:rPr lang="en-US" altLang="zh-CN"/>
              <a:t>- </a:t>
            </a:r>
            <a:r>
              <a:t>屏幕是一个像素二维</a:t>
            </a:r>
            <a:r>
              <a:t>数组：</a:t>
            </a:r>
            <a:r>
              <a:rPr lang="en-US" altLang="zh-CN"/>
              <a:t>pixels[width][height]</a:t>
            </a:r>
            <a:br>
              <a:rPr lang="en-US" altLang="zh-CN"/>
            </a:br>
            <a:r>
              <a:rPr lang="en-US" altLang="zh-CN"/>
              <a:t>- </a:t>
            </a:r>
            <a:r>
              <a:t>分辨率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>
                <a:sym typeface="+mn-ea"/>
              </a:rPr>
              <a:t>像素和屏幕</a:t>
            </a:r>
            <a:endParaRPr lang="zh-CN" altLang="en-US"/>
          </a:p>
        </p:txBody>
      </p:sp>
      <p:pic>
        <p:nvPicPr>
          <p:cNvPr id="4" name="图片 3" descr="屏幕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31305" y="3578860"/>
            <a:ext cx="2438400" cy="20574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TEMPLATE_THUMBS_INDEX" val="1、2、3、6、8、10、11、12、15"/>
  <p:tag name="KSO_WM_TEMPLATE_SUBCATEGORY" val="0"/>
  <p:tag name="KSO_WM_TAG_VERSION" val="1.0"/>
  <p:tag name="KSO_WM_BEAUTIFY_FLAG" val="#wm#"/>
  <p:tag name="KSO_WM_TEMPLATE_CATEGORY" val="custom"/>
  <p:tag name="KSO_WM_TEMPLATE_INDEX" val="20187308"/>
</p:tagLst>
</file>

<file path=ppt/tags/tag62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63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64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65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66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67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68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69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71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72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73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74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75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76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77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78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79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UNIT_PLACING_PICTURE_USER_VIEWPORT" val="{&quot;height&quot;:5535,&quot;width&quot;:6030}"/>
</p:tagLst>
</file>

<file path=ppt/tags/tag81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82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83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84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85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86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87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88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89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91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92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1308</Words>
  <Application>WPS 演示</Application>
  <PresentationFormat>宽屏</PresentationFormat>
  <Paragraphs>124</Paragraphs>
  <Slides>30</Slides>
  <Notes>15</Notes>
  <HiddenSlides>0</HiddenSlides>
  <MMClips>0</MMClips>
  <ScaleCrop>false</ScaleCrop>
  <HeadingPairs>
    <vt:vector size="8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26</vt:i4>
      </vt:variant>
      <vt:variant>
        <vt:lpstr>幻灯片标题</vt:lpstr>
      </vt:variant>
      <vt:variant>
        <vt:i4>30</vt:i4>
      </vt:variant>
    </vt:vector>
  </HeadingPairs>
  <TitlesOfParts>
    <vt:vector size="62" baseType="lpstr">
      <vt:lpstr>Arial</vt:lpstr>
      <vt:lpstr>宋体</vt:lpstr>
      <vt:lpstr>Wingdings</vt:lpstr>
      <vt:lpstr>微软雅黑</vt:lpstr>
      <vt:lpstr>Arial Unicode MS</vt:lpstr>
      <vt:lpstr>Office 主题​​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PowerPoint 演示文稿</vt:lpstr>
      <vt:lpstr>第九节课：视口变换</vt:lpstr>
      <vt:lpstr>PowerPoint 演示文稿</vt:lpstr>
      <vt:lpstr>PowerPoint 演示文稿</vt:lpstr>
      <vt:lpstr>PowerPoint 演示文稿</vt:lpstr>
      <vt:lpstr>考虑相机照相的例子</vt:lpstr>
      <vt:lpstr>坐标系说明</vt:lpstr>
      <vt:lpstr>像素和屏幕</vt:lpstr>
      <vt:lpstr>像素和屏幕</vt:lpstr>
      <vt:lpstr>屏幕坐标系</vt:lpstr>
      <vt:lpstr>屏幕坐标系</vt:lpstr>
      <vt:lpstr>视口变换</vt:lpstr>
      <vt:lpstr>视口变换</vt:lpstr>
      <vt:lpstr>推导视口矩阵</vt:lpstr>
      <vt:lpstr>推导位移矩阵</vt:lpstr>
      <vt:lpstr>推导缩放矩阵</vt:lpstr>
      <vt:lpstr>推导视口矩阵</vt:lpstr>
      <vt:lpstr>推导视口矩阵</vt:lpstr>
      <vt:lpstr>线性插值</vt:lpstr>
      <vt:lpstr>推导视口矩阵</vt:lpstr>
      <vt:lpstr>推导视口矩阵</vt:lpstr>
      <vt:lpstr>推导视口矩阵</vt:lpstr>
      <vt:lpstr>PowerPoint 演示文稿</vt:lpstr>
      <vt:lpstr>回答之前提出的问题</vt:lpstr>
      <vt:lpstr>PowerPoint 演示文稿</vt:lpstr>
      <vt:lpstr>PowerPoint 演示文稿</vt:lpstr>
      <vt:lpstr>PowerPoint 演示文稿</vt:lpstr>
      <vt:lpstr>下节课预告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y</cp:lastModifiedBy>
  <cp:revision>480</cp:revision>
  <dcterms:created xsi:type="dcterms:W3CDTF">2020-12-22T12:16:00Z</dcterms:created>
  <dcterms:modified xsi:type="dcterms:W3CDTF">2021-01-15T13:45:23Z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2052-11.1.0.10228</vt:lpwstr>
  </property>
</Properties>
</file>